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5" r:id="rId16"/>
    <p:sldId id="274" r:id="rId17"/>
  </p:sldIdLst>
  <p:sldSz cx="9144000" cy="6858000" type="screen4x3"/>
  <p:notesSz cx="6669088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AA7A"/>
    <a:srgbClr val="CAA875"/>
    <a:srgbClr val="3A4972"/>
    <a:srgbClr val="C1A87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26355" autoAdjust="0"/>
    <p:restoredTop sz="83170" autoAdjust="0"/>
  </p:normalViewPr>
  <p:slideViewPr>
    <p:cSldViewPr>
      <p:cViewPr>
        <p:scale>
          <a:sx n="66" d="100"/>
          <a:sy n="66" d="100"/>
        </p:scale>
        <p:origin x="-10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F0340-3373-474B-ADDC-02B7546D71F3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3AD5-788E-4E25-A2E0-D2AC8AC5D50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1200" dirty="0" smtClean="0">
                <a:latin typeface="Verdana" pitchFamily="34" charset="0"/>
              </a:rPr>
              <a:t>Annual review visits are currently conducted over a 3 year rolling programme which concluded in 2013/14. We are therefore embarking on the 1</a:t>
            </a:r>
            <a:r>
              <a:rPr lang="en-GB" sz="1200" baseline="30000" dirty="0" smtClean="0">
                <a:latin typeface="Verdana" pitchFamily="34" charset="0"/>
              </a:rPr>
              <a:t>st</a:t>
            </a:r>
            <a:r>
              <a:rPr lang="en-GB" sz="1200" dirty="0" smtClean="0">
                <a:latin typeface="Verdana" pitchFamily="34" charset="0"/>
              </a:rPr>
              <a:t> year of the 2</a:t>
            </a:r>
            <a:r>
              <a:rPr lang="en-GB" sz="1200" baseline="30000" dirty="0" smtClean="0">
                <a:latin typeface="Verdana" pitchFamily="34" charset="0"/>
              </a:rPr>
              <a:t>nd</a:t>
            </a:r>
            <a:r>
              <a:rPr lang="en-GB" sz="1200" dirty="0" smtClean="0">
                <a:latin typeface="Verdana" pitchFamily="34" charset="0"/>
              </a:rPr>
              <a:t> triennial process. It is anticipated that approximately 30 practices will receive a visit across the </a:t>
            </a:r>
            <a:r>
              <a:rPr lang="en-GB" sz="1200" dirty="0" err="1" smtClean="0">
                <a:latin typeface="Verdana" pitchFamily="34" charset="0"/>
              </a:rPr>
              <a:t>ABuHB</a:t>
            </a:r>
            <a:r>
              <a:rPr lang="en-GB" sz="1200" dirty="0" smtClean="0">
                <a:latin typeface="Verdana" pitchFamily="34" charset="0"/>
              </a:rPr>
              <a:t> area.</a:t>
            </a:r>
          </a:p>
          <a:p>
            <a:pPr algn="just"/>
            <a:endParaRPr lang="en-GB" sz="1200" dirty="0" smtClean="0">
              <a:latin typeface="Verdana" pitchFamily="34" charset="0"/>
            </a:endParaRPr>
          </a:p>
          <a:p>
            <a:pPr algn="just"/>
            <a:r>
              <a:rPr lang="en-GB" sz="1200" dirty="0" smtClean="0">
                <a:latin typeface="Verdana" pitchFamily="34" charset="0"/>
              </a:rPr>
              <a:t>The Primary Care Team has selected practices for clinical or managerial based visits based on the following areas: exception reporting, HIW inspection process, concerns etc. Practices to be notified w/c 21/09/15 whether they have been selected for a visit.</a:t>
            </a:r>
          </a:p>
          <a:p>
            <a:pPr algn="just"/>
            <a:endParaRPr lang="en-GB" sz="1200" dirty="0" smtClean="0">
              <a:latin typeface="Verdana" pitchFamily="34" charset="0"/>
            </a:endParaRPr>
          </a:p>
          <a:p>
            <a:pPr algn="just"/>
            <a:r>
              <a:rPr lang="en-GB" sz="1200" dirty="0" smtClean="0">
                <a:latin typeface="Verdana" pitchFamily="34" charset="0"/>
              </a:rPr>
              <a:t>Visits to take place during October and November 2015. GDPs will be informed by way of letter if they have been selected for an Annual Review visit.</a:t>
            </a:r>
          </a:p>
          <a:p>
            <a:endParaRPr lang="en-GB" sz="1800" dirty="0" smtClean="0">
              <a:latin typeface="Verdana" pitchFamily="34" charset="0"/>
              <a:cs typeface="Arial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1200" dirty="0" smtClean="0">
                <a:latin typeface="Verdana" pitchFamily="34" charset="0"/>
              </a:rPr>
              <a:t>The Oral Health Advisory Group has now been replaced with the new Integrated Oral Health Group. </a:t>
            </a:r>
          </a:p>
          <a:p>
            <a:pPr algn="just"/>
            <a:endParaRPr lang="en-GB" sz="1200" dirty="0" smtClean="0">
              <a:latin typeface="Verdana" pitchFamily="34" charset="0"/>
            </a:endParaRPr>
          </a:p>
          <a:p>
            <a:pPr algn="just"/>
            <a:r>
              <a:rPr lang="en-GB" sz="1200" dirty="0" smtClean="0">
                <a:latin typeface="Verdana" pitchFamily="34" charset="0"/>
              </a:rPr>
              <a:t>This group will be a strategic group with an aim to drive the dental agenda forward and will be chaired by the Deputy Chief Operating Officer. </a:t>
            </a:r>
          </a:p>
          <a:p>
            <a:pPr algn="just"/>
            <a:endParaRPr lang="en-GB" sz="1200" dirty="0" smtClean="0">
              <a:latin typeface="Verdana" pitchFamily="34" charset="0"/>
            </a:endParaRPr>
          </a:p>
          <a:p>
            <a:pPr algn="just"/>
            <a:r>
              <a:rPr lang="en-GB" sz="1200" dirty="0" smtClean="0">
                <a:latin typeface="Verdana" pitchFamily="34" charset="0"/>
              </a:rPr>
              <a:t>The first meeting will take place on 29</a:t>
            </a:r>
            <a:r>
              <a:rPr lang="en-GB" sz="1200" baseline="30000" dirty="0" smtClean="0">
                <a:latin typeface="Verdana" pitchFamily="34" charset="0"/>
              </a:rPr>
              <a:t>th</a:t>
            </a:r>
            <a:r>
              <a:rPr lang="en-GB" sz="1200" dirty="0" smtClean="0">
                <a:latin typeface="Verdana" pitchFamily="34" charset="0"/>
              </a:rPr>
              <a:t> September 2015 and membership will include LDC, PHW, CDS, Scheduled Care and </a:t>
            </a:r>
            <a:r>
              <a:rPr lang="en-GB" sz="1200" dirty="0" err="1" smtClean="0">
                <a:latin typeface="Verdana" pitchFamily="34" charset="0"/>
              </a:rPr>
              <a:t>ABuHB</a:t>
            </a:r>
            <a:r>
              <a:rPr lang="en-GB" sz="1200" dirty="0" smtClean="0">
                <a:latin typeface="Verdana" pitchFamily="34" charset="0"/>
              </a:rPr>
              <a:t> Representation. </a:t>
            </a:r>
          </a:p>
          <a:p>
            <a:pPr algn="just"/>
            <a:endParaRPr lang="en-GB" sz="1200" dirty="0" smtClean="0">
              <a:latin typeface="Verdana" pitchFamily="34" charset="0"/>
            </a:endParaRPr>
          </a:p>
          <a:p>
            <a:pPr algn="just"/>
            <a:r>
              <a:rPr lang="en-GB" sz="1200" dirty="0" smtClean="0">
                <a:latin typeface="Verdana" pitchFamily="34" charset="0"/>
              </a:rPr>
              <a:t>We will be reviewing the LOHAP at this meeting, status</a:t>
            </a:r>
            <a:r>
              <a:rPr lang="en-GB" sz="1200" baseline="0" dirty="0" smtClean="0">
                <a:latin typeface="Verdana" pitchFamily="34" charset="0"/>
              </a:rPr>
              <a:t> of the actions and refresh to include new areas of development.</a:t>
            </a:r>
            <a:endParaRPr lang="en-GB" sz="1200" dirty="0" smtClean="0">
              <a:latin typeface="Verdana" pitchFamily="34" charset="0"/>
            </a:endParaRPr>
          </a:p>
          <a:p>
            <a:endParaRPr lang="en-GB" dirty="0" smtClean="0">
              <a:latin typeface="Verdana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We will be developing</a:t>
            </a:r>
            <a:r>
              <a:rPr lang="en-GB" baseline="0" dirty="0" smtClean="0"/>
              <a:t> a guidance pack which will include all the referral pathways, flowcharts and any supporting information as discussed in LDC.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MOS continues with the 2 providers.  This now includes Minor Oral Surgery sedation, from KC.</a:t>
            </a:r>
          </a:p>
          <a:p>
            <a:r>
              <a:rPr lang="en-GB" dirty="0" smtClean="0"/>
              <a:t>Since April, we identified</a:t>
            </a:r>
            <a:r>
              <a:rPr lang="en-GB" baseline="0" dirty="0" smtClean="0"/>
              <a:t> a further 494 patients from the SC waiting list.  These patients have been referred since the direct GDP service has been introduced.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PDS</a:t>
            </a:r>
            <a:r>
              <a:rPr lang="en-GB" baseline="0" dirty="0" smtClean="0"/>
              <a:t> contracts end in April 2016 will be undertaking a review.</a:t>
            </a:r>
          </a:p>
          <a:p>
            <a:endParaRPr lang="en-GB" baseline="0" dirty="0" smtClean="0"/>
          </a:p>
          <a:p>
            <a:r>
              <a:rPr lang="en-GB" baseline="0" dirty="0" smtClean="0"/>
              <a:t>Developed a pathway which we will be reviewing.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D3AD5-788E-4E25-A2E0-D2AC8AC5D50D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05473669" y="106848480"/>
            <a:chExt cx="9408962" cy="6670590"/>
          </a:xfrm>
        </p:grpSpPr>
        <p:sp>
          <p:nvSpPr>
            <p:cNvPr id="5123" name="Rectangle 3"/>
            <p:cNvSpPr>
              <a:spLocks noChangeArrowheads="1" noChangeShapeType="1"/>
            </p:cNvSpPr>
            <p:nvPr/>
          </p:nvSpPr>
          <p:spPr bwMode="auto">
            <a:xfrm>
              <a:off x="105473669" y="113296820"/>
              <a:ext cx="4704481" cy="222250"/>
            </a:xfrm>
            <a:prstGeom prst="rect">
              <a:avLst/>
            </a:prstGeom>
            <a:solidFill>
              <a:srgbClr val="3A4972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grpSp>
          <p:nvGrpSpPr>
            <p:cNvPr id="5124" name="Group 4"/>
            <p:cNvGrpSpPr>
              <a:grpSpLocks/>
            </p:cNvGrpSpPr>
            <p:nvPr/>
          </p:nvGrpSpPr>
          <p:grpSpPr bwMode="auto">
            <a:xfrm>
              <a:off x="105473669" y="106848480"/>
              <a:ext cx="9408962" cy="6670590"/>
              <a:chOff x="105473669" y="106848480"/>
              <a:chExt cx="9408962" cy="6670590"/>
            </a:xfrm>
          </p:grpSpPr>
          <p:sp>
            <p:nvSpPr>
              <p:cNvPr id="5125" name="Rectangle 5"/>
              <p:cNvSpPr>
                <a:spLocks noChangeArrowheads="1" noChangeShapeType="1"/>
              </p:cNvSpPr>
              <p:nvPr/>
            </p:nvSpPr>
            <p:spPr bwMode="auto">
              <a:xfrm>
                <a:off x="110083408" y="106848480"/>
                <a:ext cx="4799223" cy="222250"/>
              </a:xfrm>
              <a:prstGeom prst="rect">
                <a:avLst/>
              </a:prstGeom>
              <a:solidFill>
                <a:srgbClr val="CAAA7A"/>
              </a:solidFill>
              <a:ln w="0" algn="in">
                <a:noFill/>
                <a:miter lim="800000"/>
                <a:headEnd/>
                <a:tailEnd/>
              </a:ln>
              <a:effectLst/>
            </p:spPr>
            <p:txBody>
              <a:bodyPr lIns="36576" tIns="36576" rIns="36576" bIns="36576"/>
              <a:lstStyle/>
              <a:p>
                <a:endParaRPr lang="en-GB"/>
              </a:p>
            </p:txBody>
          </p:sp>
          <p:grpSp>
            <p:nvGrpSpPr>
              <p:cNvPr id="5126" name="Group 6"/>
              <p:cNvGrpSpPr>
                <a:grpSpLocks/>
              </p:cNvGrpSpPr>
              <p:nvPr/>
            </p:nvGrpSpPr>
            <p:grpSpPr bwMode="auto">
              <a:xfrm>
                <a:off x="105473669" y="106848480"/>
                <a:ext cx="9408962" cy="6670590"/>
                <a:chOff x="105473669" y="106848480"/>
                <a:chExt cx="9408962" cy="6670590"/>
              </a:xfrm>
            </p:grpSpPr>
            <p:sp>
              <p:nvSpPr>
                <p:cNvPr id="5127" name="Rectangle 7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10083408" y="113296820"/>
                  <a:ext cx="4799223" cy="222250"/>
                </a:xfrm>
                <a:prstGeom prst="rect">
                  <a:avLst/>
                </a:prstGeom>
                <a:solidFill>
                  <a:srgbClr val="3A4972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  <p:sp>
              <p:nvSpPr>
                <p:cNvPr id="5128" name="Rectangle 8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05473669" y="106848480"/>
                  <a:ext cx="4704481" cy="222250"/>
                </a:xfrm>
                <a:prstGeom prst="rect">
                  <a:avLst/>
                </a:prstGeom>
                <a:solidFill>
                  <a:srgbClr val="CAAA7A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  <p:sp>
              <p:nvSpPr>
                <p:cNvPr id="5129" name="Rectangle 9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05473669" y="106848480"/>
                  <a:ext cx="222250" cy="3457317"/>
                </a:xfrm>
                <a:prstGeom prst="rect">
                  <a:avLst/>
                </a:prstGeom>
                <a:solidFill>
                  <a:srgbClr val="CAAA7A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  <p:sp>
              <p:nvSpPr>
                <p:cNvPr id="5130" name="Rectangle 10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05473669" y="110186035"/>
                  <a:ext cx="222250" cy="3333035"/>
                </a:xfrm>
                <a:prstGeom prst="rect">
                  <a:avLst/>
                </a:prstGeom>
                <a:solidFill>
                  <a:srgbClr val="3A4972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  <p:sp>
              <p:nvSpPr>
                <p:cNvPr id="5131" name="Rectangle 11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14660381" y="106848480"/>
                  <a:ext cx="222250" cy="3457317"/>
                </a:xfrm>
                <a:prstGeom prst="rect">
                  <a:avLst/>
                </a:prstGeom>
                <a:solidFill>
                  <a:srgbClr val="CAAA7A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  <p:sp>
              <p:nvSpPr>
                <p:cNvPr id="5132" name="Rectangle 12"/>
                <p:cNvSpPr>
                  <a:spLocks noChangeArrowheads="1" noChangeShapeType="1"/>
                </p:cNvSpPr>
                <p:nvPr/>
              </p:nvSpPr>
              <p:spPr bwMode="auto">
                <a:xfrm>
                  <a:off x="114660381" y="110186035"/>
                  <a:ext cx="222250" cy="3333035"/>
                </a:xfrm>
                <a:prstGeom prst="rect">
                  <a:avLst/>
                </a:prstGeom>
                <a:solidFill>
                  <a:srgbClr val="3A4972"/>
                </a:solidFill>
                <a:ln w="0" algn="in">
                  <a:noFill/>
                  <a:miter lim="800000"/>
                  <a:headEnd/>
                  <a:tailEnd/>
                </a:ln>
                <a:effectLst/>
              </p:spPr>
              <p:txBody>
                <a:bodyPr lIns="36576" tIns="36576" rIns="36576" bIns="36576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 bwMode="auto">
          <a:xfrm>
            <a:off x="611188" y="3429000"/>
            <a:ext cx="7886700" cy="12969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3600">
                <a:solidFill>
                  <a:srgbClr val="3A4972"/>
                </a:solidFill>
                <a:latin typeface="Verdana" pitchFamily="34" charset="0"/>
              </a:defRPr>
            </a:lvl1pPr>
          </a:lstStyle>
          <a:p>
            <a:r>
              <a:rPr lang="en-GB"/>
              <a:t>Title – Verdana 36 font, bold 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11188" y="5300663"/>
            <a:ext cx="7815262" cy="79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defRPr sz="2800" b="1">
                <a:solidFill>
                  <a:srgbClr val="3A4972"/>
                </a:solidFill>
                <a:latin typeface="Verdana" pitchFamily="34" charset="0"/>
              </a:defRPr>
            </a:lvl1pPr>
          </a:lstStyle>
          <a:p>
            <a:r>
              <a:rPr lang="en-GB"/>
              <a:t>Sub title – Verdana 28 font, bold</a:t>
            </a:r>
          </a:p>
        </p:txBody>
      </p:sp>
      <p:grpSp>
        <p:nvGrpSpPr>
          <p:cNvPr id="5144" name="Group 24"/>
          <p:cNvGrpSpPr>
            <a:grpSpLocks/>
          </p:cNvGrpSpPr>
          <p:nvPr/>
        </p:nvGrpSpPr>
        <p:grpSpPr bwMode="auto">
          <a:xfrm>
            <a:off x="105473500" y="106848275"/>
            <a:ext cx="9409113" cy="6670675"/>
            <a:chOff x="105473669" y="106848480"/>
            <a:chExt cx="9408962" cy="6670590"/>
          </a:xfrm>
        </p:grpSpPr>
        <p:sp>
          <p:nvSpPr>
            <p:cNvPr id="5145" name="Rectangle 25"/>
            <p:cNvSpPr>
              <a:spLocks noChangeArrowheads="1" noChangeShapeType="1"/>
            </p:cNvSpPr>
            <p:nvPr/>
          </p:nvSpPr>
          <p:spPr bwMode="auto">
            <a:xfrm>
              <a:off x="110083408" y="113296820"/>
              <a:ext cx="4799223" cy="222250"/>
            </a:xfrm>
            <a:prstGeom prst="rect">
              <a:avLst/>
            </a:prstGeom>
            <a:solidFill>
              <a:srgbClr val="34465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46" name="Rectangle 26"/>
            <p:cNvSpPr>
              <a:spLocks noChangeArrowheads="1" noChangeShapeType="1"/>
            </p:cNvSpPr>
            <p:nvPr/>
          </p:nvSpPr>
          <p:spPr bwMode="auto">
            <a:xfrm>
              <a:off x="105473669" y="106848480"/>
              <a:ext cx="4704481" cy="222250"/>
            </a:xfrm>
            <a:prstGeom prst="rect">
              <a:avLst/>
            </a:prstGeom>
            <a:solidFill>
              <a:srgbClr val="CAAA7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47" name="Rectangle 27"/>
            <p:cNvSpPr>
              <a:spLocks noChangeArrowheads="1" noChangeShapeType="1"/>
            </p:cNvSpPr>
            <p:nvPr/>
          </p:nvSpPr>
          <p:spPr bwMode="auto">
            <a:xfrm>
              <a:off x="105473669" y="106848480"/>
              <a:ext cx="222250" cy="3457317"/>
            </a:xfrm>
            <a:prstGeom prst="rect">
              <a:avLst/>
            </a:prstGeom>
            <a:solidFill>
              <a:srgbClr val="CAAA7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48" name="Rectangle 28"/>
            <p:cNvSpPr>
              <a:spLocks noChangeArrowheads="1" noChangeShapeType="1"/>
            </p:cNvSpPr>
            <p:nvPr/>
          </p:nvSpPr>
          <p:spPr bwMode="auto">
            <a:xfrm>
              <a:off x="105473669" y="110186035"/>
              <a:ext cx="222250" cy="3333035"/>
            </a:xfrm>
            <a:prstGeom prst="rect">
              <a:avLst/>
            </a:prstGeom>
            <a:solidFill>
              <a:srgbClr val="34465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49" name="Rectangle 29"/>
            <p:cNvSpPr>
              <a:spLocks noChangeArrowheads="1" noChangeShapeType="1"/>
            </p:cNvSpPr>
            <p:nvPr/>
          </p:nvSpPr>
          <p:spPr bwMode="auto">
            <a:xfrm>
              <a:off x="114660381" y="106848480"/>
              <a:ext cx="222250" cy="3457317"/>
            </a:xfrm>
            <a:prstGeom prst="rect">
              <a:avLst/>
            </a:prstGeom>
            <a:solidFill>
              <a:srgbClr val="CAAA7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50" name="Rectangle 30"/>
            <p:cNvSpPr>
              <a:spLocks noChangeArrowheads="1" noChangeShapeType="1"/>
            </p:cNvSpPr>
            <p:nvPr/>
          </p:nvSpPr>
          <p:spPr bwMode="auto">
            <a:xfrm>
              <a:off x="114660381" y="110186035"/>
              <a:ext cx="222250" cy="3333035"/>
            </a:xfrm>
            <a:prstGeom prst="rect">
              <a:avLst/>
            </a:prstGeom>
            <a:solidFill>
              <a:srgbClr val="34465A"/>
            </a:solidFill>
            <a:ln w="0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</p:grpSp>
      <p:pic>
        <p:nvPicPr>
          <p:cNvPr id="5157" name="Picture 3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765175"/>
            <a:ext cx="6592888" cy="2051050"/>
          </a:xfrm>
          <a:prstGeom prst="rect">
            <a:avLst/>
          </a:prstGeom>
          <a:noFill/>
          <a:ln w="9525" algn="ctr">
            <a:miter lim="800000"/>
            <a:headEnd/>
            <a:tailEnd/>
          </a:ln>
        </p:spPr>
      </p:pic>
      <p:grpSp>
        <p:nvGrpSpPr>
          <p:cNvPr id="5166" name="Group 46"/>
          <p:cNvGrpSpPr>
            <a:grpSpLocks/>
          </p:cNvGrpSpPr>
          <p:nvPr userDrawn="1"/>
        </p:nvGrpSpPr>
        <p:grpSpPr bwMode="auto">
          <a:xfrm>
            <a:off x="323850" y="333375"/>
            <a:ext cx="1727200" cy="1598613"/>
            <a:chOff x="105533100" y="107013892"/>
            <a:chExt cx="1728000" cy="1598068"/>
          </a:xfrm>
        </p:grpSpPr>
        <p:sp>
          <p:nvSpPr>
            <p:cNvPr id="5167" name="Line 47"/>
            <p:cNvSpPr>
              <a:spLocks noChangeShapeType="1"/>
            </p:cNvSpPr>
            <p:nvPr/>
          </p:nvSpPr>
          <p:spPr bwMode="auto">
            <a:xfrm>
              <a:off x="105562910" y="107013892"/>
              <a:ext cx="0" cy="1598068"/>
            </a:xfrm>
            <a:prstGeom prst="line">
              <a:avLst/>
            </a:prstGeom>
            <a:noFill/>
            <a:ln w="63500">
              <a:solidFill>
                <a:srgbClr val="3A4972"/>
              </a:solidFill>
              <a:round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68" name="Line 48"/>
            <p:cNvSpPr>
              <a:spLocks noChangeShapeType="1"/>
            </p:cNvSpPr>
            <p:nvPr/>
          </p:nvSpPr>
          <p:spPr bwMode="auto">
            <a:xfrm>
              <a:off x="105533100" y="107044646"/>
              <a:ext cx="1728000" cy="0"/>
            </a:xfrm>
            <a:prstGeom prst="line">
              <a:avLst/>
            </a:prstGeom>
            <a:noFill/>
            <a:ln w="63500">
              <a:solidFill>
                <a:srgbClr val="3A4972"/>
              </a:solidFill>
              <a:round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</p:grpSp>
      <p:grpSp>
        <p:nvGrpSpPr>
          <p:cNvPr id="5169" name="Group 49"/>
          <p:cNvGrpSpPr>
            <a:grpSpLocks/>
          </p:cNvGrpSpPr>
          <p:nvPr userDrawn="1"/>
        </p:nvGrpSpPr>
        <p:grpSpPr bwMode="auto">
          <a:xfrm>
            <a:off x="7092950" y="4941888"/>
            <a:ext cx="1727200" cy="1597025"/>
            <a:chOff x="113124749" y="111680022"/>
            <a:chExt cx="1728000" cy="1598068"/>
          </a:xfrm>
        </p:grpSpPr>
        <p:sp>
          <p:nvSpPr>
            <p:cNvPr id="5170" name="Line 50"/>
            <p:cNvSpPr>
              <a:spLocks noChangeShapeType="1"/>
            </p:cNvSpPr>
            <p:nvPr/>
          </p:nvSpPr>
          <p:spPr bwMode="auto">
            <a:xfrm rot="10800000">
              <a:off x="114837226" y="111680022"/>
              <a:ext cx="0" cy="1598068"/>
            </a:xfrm>
            <a:prstGeom prst="line">
              <a:avLst/>
            </a:prstGeom>
            <a:noFill/>
            <a:ln w="63500" algn="ctr">
              <a:solidFill>
                <a:srgbClr val="CAAA7A"/>
              </a:solidFill>
              <a:round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  <p:sp>
          <p:nvSpPr>
            <p:cNvPr id="5171" name="Line 51"/>
            <p:cNvSpPr>
              <a:spLocks noChangeShapeType="1"/>
            </p:cNvSpPr>
            <p:nvPr/>
          </p:nvSpPr>
          <p:spPr bwMode="auto">
            <a:xfrm rot="10800000">
              <a:off x="113124749" y="113247336"/>
              <a:ext cx="1728000" cy="0"/>
            </a:xfrm>
            <a:prstGeom prst="line">
              <a:avLst/>
            </a:prstGeom>
            <a:noFill/>
            <a:ln w="63500" algn="ctr">
              <a:solidFill>
                <a:srgbClr val="CAAA7A"/>
              </a:solidFill>
              <a:round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endParaRPr lang="en-GB"/>
            </a:p>
          </p:txBody>
        </p:sp>
      </p:grp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med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Rectangle 32"/>
          <p:cNvSpPr>
            <a:spLocks noChangeArrowheads="1"/>
          </p:cNvSpPr>
          <p:nvPr userDrawn="1"/>
        </p:nvSpPr>
        <p:spPr bwMode="auto">
          <a:xfrm>
            <a:off x="105192513" y="106835575"/>
            <a:ext cx="10007600" cy="6767513"/>
          </a:xfrm>
          <a:prstGeom prst="rect">
            <a:avLst/>
          </a:prstGeom>
          <a:noFill/>
          <a:ln w="127000" algn="in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endParaRPr lang="en-GB"/>
          </a:p>
        </p:txBody>
      </p:sp>
      <p:sp>
        <p:nvSpPr>
          <p:cNvPr id="4129" name="Rectangle 33"/>
          <p:cNvSpPr>
            <a:spLocks noChangeArrowheads="1"/>
          </p:cNvSpPr>
          <p:nvPr userDrawn="1"/>
        </p:nvSpPr>
        <p:spPr bwMode="auto">
          <a:xfrm>
            <a:off x="105552875" y="107195938"/>
            <a:ext cx="9286875" cy="6048375"/>
          </a:xfrm>
          <a:prstGeom prst="rect">
            <a:avLst/>
          </a:prstGeom>
          <a:noFill/>
          <a:ln w="63500" algn="in">
            <a:solidFill>
              <a:srgbClr val="C1A875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zoom dir="in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34465A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defRPr sz="3300">
          <a:solidFill>
            <a:srgbClr val="34465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4465A"/>
        </a:buClr>
        <a:buSzPct val="70000"/>
        <a:buFont typeface="Wingdings" pitchFamily="2" charset="2"/>
        <a:buChar char="l"/>
        <a:defRPr sz="2900">
          <a:solidFill>
            <a:srgbClr val="34465A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CAAA7A"/>
        </a:buClr>
        <a:buSzPct val="65000"/>
        <a:buFont typeface="Wingdings" pitchFamily="2" charset="2"/>
        <a:buChar char="¡"/>
        <a:defRPr sz="2600">
          <a:solidFill>
            <a:srgbClr val="34465A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4465A"/>
        </a:buClr>
        <a:buSzPct val="70000"/>
        <a:buFont typeface="Wingdings" pitchFamily="2" charset="2"/>
        <a:buChar char="l"/>
        <a:defRPr sz="2100">
          <a:solidFill>
            <a:srgbClr val="34465A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100">
          <a:solidFill>
            <a:srgbClr val="34465A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100">
          <a:solidFill>
            <a:srgbClr val="34465A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100">
          <a:solidFill>
            <a:srgbClr val="34465A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100">
          <a:solidFill>
            <a:srgbClr val="34465A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100">
          <a:solidFill>
            <a:srgbClr val="34465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Dental QPS CPD Event</a:t>
            </a:r>
            <a:br>
              <a:rPr lang="en-GB" dirty="0" smtClean="0"/>
            </a:br>
            <a:r>
              <a:rPr lang="en-GB" dirty="0" smtClean="0"/>
              <a:t>23</a:t>
            </a:r>
            <a:r>
              <a:rPr lang="en-GB" baseline="30000" dirty="0" smtClean="0"/>
              <a:t>rd</a:t>
            </a:r>
            <a:r>
              <a:rPr lang="en-GB" dirty="0" smtClean="0"/>
              <a:t> September 2015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5300663"/>
            <a:ext cx="7815262" cy="434975"/>
          </a:xfrm>
        </p:spPr>
        <p:txBody>
          <a:bodyPr/>
          <a:lstStyle/>
          <a:p>
            <a:r>
              <a:rPr lang="en-GB" dirty="0" err="1" smtClean="0"/>
              <a:t>ABuHB</a:t>
            </a:r>
            <a:r>
              <a:rPr lang="en-GB" dirty="0" smtClean="0"/>
              <a:t> Update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8488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err="1" smtClean="0">
                <a:solidFill>
                  <a:srgbClr val="3A4972"/>
                </a:solidFill>
              </a:rPr>
              <a:t>ABuHB</a:t>
            </a:r>
            <a:r>
              <a:rPr lang="en-GB" sz="3200" b="1" dirty="0">
                <a:solidFill>
                  <a:srgbClr val="3A4972"/>
                </a:solidFill>
              </a:rPr>
              <a:t> </a:t>
            </a:r>
            <a:r>
              <a:rPr lang="en-GB" sz="3200" b="1" dirty="0" smtClean="0">
                <a:solidFill>
                  <a:srgbClr val="3A4972"/>
                </a:solidFill>
              </a:rPr>
              <a:t>Structure Update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268760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Sian Millar </a:t>
            </a:r>
            <a:r>
              <a:rPr lang="en-GB" sz="1600" dirty="0" smtClean="0">
                <a:latin typeface="Verdana" pitchFamily="34" charset="0"/>
              </a:rPr>
              <a:t>– Divisional Director</a:t>
            </a:r>
          </a:p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Andrew Matthews &amp; Janine Cronin </a:t>
            </a:r>
            <a:r>
              <a:rPr lang="en-GB" sz="1600" dirty="0" smtClean="0">
                <a:latin typeface="Verdana" pitchFamily="34" charset="0"/>
              </a:rPr>
              <a:t>– </a:t>
            </a:r>
            <a:r>
              <a:rPr lang="en-GB" sz="1600" dirty="0" err="1" smtClean="0">
                <a:latin typeface="Verdana" pitchFamily="34" charset="0"/>
              </a:rPr>
              <a:t>ABuHB</a:t>
            </a:r>
            <a:r>
              <a:rPr lang="en-GB" sz="1600" dirty="0" smtClean="0">
                <a:latin typeface="Verdana" pitchFamily="34" charset="0"/>
              </a:rPr>
              <a:t> Dental Advisor </a:t>
            </a:r>
          </a:p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Victoria Taylor </a:t>
            </a:r>
            <a:r>
              <a:rPr lang="en-GB" sz="1600" dirty="0" smtClean="0">
                <a:latin typeface="Verdana" pitchFamily="34" charset="0"/>
              </a:rPr>
              <a:t>– Interim Head of Primary Care (Contracts)</a:t>
            </a:r>
          </a:p>
          <a:p>
            <a:pPr lvl="1">
              <a:buNone/>
            </a:pPr>
            <a:r>
              <a:rPr lang="en-GB" sz="1600" dirty="0" smtClean="0">
                <a:latin typeface="Verdana" pitchFamily="34" charset="0"/>
              </a:rPr>
              <a:t> </a:t>
            </a: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Jodie Collins – </a:t>
            </a:r>
            <a:r>
              <a:rPr lang="en-GB" sz="1600" dirty="0" smtClean="0">
                <a:latin typeface="Verdana" pitchFamily="34" charset="0"/>
              </a:rPr>
              <a:t>Service Development Manager</a:t>
            </a:r>
          </a:p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Paul Richards </a:t>
            </a:r>
            <a:r>
              <a:rPr lang="en-GB" sz="1600" dirty="0" smtClean="0">
                <a:latin typeface="Verdana" pitchFamily="34" charset="0"/>
              </a:rPr>
              <a:t>– Contracts Manager</a:t>
            </a:r>
          </a:p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smtClean="0">
                <a:latin typeface="Verdana" pitchFamily="34" charset="0"/>
              </a:rPr>
              <a:t>Andy Palmer </a:t>
            </a:r>
            <a:r>
              <a:rPr lang="en-GB" sz="1600" dirty="0" smtClean="0">
                <a:latin typeface="Verdana" pitchFamily="34" charset="0"/>
              </a:rPr>
              <a:t>– Contracts Support Manager</a:t>
            </a:r>
          </a:p>
          <a:p>
            <a:pPr lvl="1">
              <a:buNone/>
            </a:pPr>
            <a:endParaRPr lang="en-GB" sz="16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1600" b="1" dirty="0" err="1" smtClean="0">
                <a:latin typeface="Verdana" pitchFamily="34" charset="0"/>
              </a:rPr>
              <a:t>Kathyn</a:t>
            </a:r>
            <a:r>
              <a:rPr lang="en-GB" sz="1600" b="1" dirty="0" smtClean="0">
                <a:latin typeface="Verdana" pitchFamily="34" charset="0"/>
              </a:rPr>
              <a:t> Thomas &amp; Joanne Gregory </a:t>
            </a:r>
            <a:r>
              <a:rPr lang="en-GB" sz="1600" dirty="0" smtClean="0">
                <a:latin typeface="Verdana" pitchFamily="34" charset="0"/>
              </a:rPr>
              <a:t>– Admin Support</a:t>
            </a:r>
          </a:p>
          <a:p>
            <a:endParaRPr lang="en-GB" dirty="0">
              <a:latin typeface="Verdana" pitchFamily="34" charset="0"/>
            </a:endParaRPr>
          </a:p>
        </p:txBody>
      </p:sp>
      <p:pic>
        <p:nvPicPr>
          <p:cNvPr id="7" name="Picture 6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5589240"/>
            <a:ext cx="3203848" cy="5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55576" y="404664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err="1" smtClean="0">
                <a:solidFill>
                  <a:srgbClr val="3A4972"/>
                </a:solidFill>
              </a:rPr>
              <a:t>ABuHB</a:t>
            </a:r>
            <a:r>
              <a:rPr lang="en-GB" sz="3200" b="1" dirty="0">
                <a:solidFill>
                  <a:srgbClr val="3A4972"/>
                </a:solidFill>
              </a:rPr>
              <a:t> </a:t>
            </a:r>
            <a:r>
              <a:rPr lang="en-GB" sz="3200" b="1" dirty="0" smtClean="0">
                <a:solidFill>
                  <a:srgbClr val="3A4972"/>
                </a:solidFill>
              </a:rPr>
              <a:t>Update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56792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900" dirty="0" smtClean="0">
                <a:latin typeface="Verdana" pitchFamily="34" charset="0"/>
              </a:rPr>
              <a:t>Quality Assurance Framework 2015/16</a:t>
            </a:r>
            <a:endParaRPr lang="en-GB" sz="1000" dirty="0" smtClean="0">
              <a:latin typeface="Verdana" pitchFamily="34" charset="0"/>
            </a:endParaRPr>
          </a:p>
          <a:p>
            <a:pPr algn="ctr"/>
            <a:endParaRPr lang="en-GB" sz="2900" dirty="0">
              <a:latin typeface="Verdana" pitchFamily="34" charset="0"/>
            </a:endParaRPr>
          </a:p>
          <a:p>
            <a:pPr lvl="1"/>
            <a:r>
              <a:rPr lang="en-GB" sz="2000" b="1" dirty="0" smtClean="0">
                <a:latin typeface="Verdana" pitchFamily="34" charset="0"/>
              </a:rPr>
              <a:t>16</a:t>
            </a:r>
            <a:r>
              <a:rPr lang="en-GB" sz="2000" b="1" baseline="30000" dirty="0" smtClean="0">
                <a:latin typeface="Verdana" pitchFamily="34" charset="0"/>
              </a:rPr>
              <a:t>th</a:t>
            </a:r>
            <a:r>
              <a:rPr lang="en-GB" sz="2000" b="1" dirty="0" smtClean="0">
                <a:latin typeface="Verdana" pitchFamily="34" charset="0"/>
              </a:rPr>
              <a:t> September </a:t>
            </a:r>
            <a:r>
              <a:rPr lang="en-GB" sz="2000" dirty="0" smtClean="0">
                <a:latin typeface="Verdana" pitchFamily="34" charset="0"/>
              </a:rPr>
              <a:t>– GDPs to receive letter confirming QAS process and login details</a:t>
            </a:r>
          </a:p>
          <a:p>
            <a:pPr lvl="1"/>
            <a:r>
              <a:rPr lang="en-GB" sz="2000" b="1" dirty="0" smtClean="0">
                <a:latin typeface="Verdana" pitchFamily="34" charset="0"/>
              </a:rPr>
              <a:t>23</a:t>
            </a:r>
            <a:r>
              <a:rPr lang="en-GB" sz="2000" b="1" baseline="30000" dirty="0" smtClean="0">
                <a:latin typeface="Verdana" pitchFamily="34" charset="0"/>
              </a:rPr>
              <a:t>rd</a:t>
            </a:r>
            <a:r>
              <a:rPr lang="en-GB" sz="2000" b="1" dirty="0" smtClean="0">
                <a:latin typeface="Verdana" pitchFamily="34" charset="0"/>
              </a:rPr>
              <a:t> September </a:t>
            </a:r>
            <a:r>
              <a:rPr lang="en-GB" sz="2000" dirty="0" smtClean="0">
                <a:latin typeface="Verdana" pitchFamily="34" charset="0"/>
              </a:rPr>
              <a:t>– QAS system goes live</a:t>
            </a:r>
            <a:endParaRPr lang="en-GB" sz="2000" dirty="0">
              <a:latin typeface="Verdana" pitchFamily="34" charset="0"/>
            </a:endParaRPr>
          </a:p>
          <a:p>
            <a:pPr lvl="1"/>
            <a:r>
              <a:rPr lang="en-GB" sz="2000" b="1" dirty="0" smtClean="0">
                <a:latin typeface="Verdana" pitchFamily="34" charset="0"/>
              </a:rPr>
              <a:t>24</a:t>
            </a:r>
            <a:r>
              <a:rPr lang="en-GB" sz="2000" b="1" baseline="30000" dirty="0" smtClean="0">
                <a:latin typeface="Verdana" pitchFamily="34" charset="0"/>
              </a:rPr>
              <a:t>th</a:t>
            </a:r>
            <a:r>
              <a:rPr lang="en-GB" sz="2000" b="1" dirty="0" smtClean="0">
                <a:latin typeface="Verdana" pitchFamily="34" charset="0"/>
              </a:rPr>
              <a:t> November </a:t>
            </a:r>
            <a:r>
              <a:rPr lang="en-GB" sz="2000" dirty="0" smtClean="0">
                <a:latin typeface="Verdana" pitchFamily="34" charset="0"/>
              </a:rPr>
              <a:t>– QAS system shuts down</a:t>
            </a:r>
          </a:p>
          <a:p>
            <a:pPr lvl="1">
              <a:buNone/>
            </a:pPr>
            <a:endParaRPr lang="en-GB" sz="2000" dirty="0" smtClean="0">
              <a:latin typeface="Verdana" pitchFamily="34" charset="0"/>
            </a:endParaRPr>
          </a:p>
          <a:p>
            <a:pPr lvl="1">
              <a:buNone/>
            </a:pPr>
            <a:r>
              <a:rPr lang="en-GB" sz="2000" dirty="0" smtClean="0">
                <a:latin typeface="Verdana" pitchFamily="34" charset="0"/>
              </a:rPr>
              <a:t>All submissions are to be made electronically </a:t>
            </a:r>
          </a:p>
          <a:p>
            <a:pPr lvl="1">
              <a:buNone/>
            </a:pPr>
            <a:endParaRPr lang="en-GB" sz="2400" dirty="0" smtClean="0">
              <a:latin typeface="Verdana" pitchFamily="34" charset="0"/>
            </a:endParaRPr>
          </a:p>
          <a:p>
            <a:endParaRPr lang="en-GB" dirty="0"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Annual Review 2014/15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340768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800" i="1" dirty="0" smtClean="0">
                <a:latin typeface="Verdana" pitchFamily="34" charset="0"/>
                <a:cs typeface="Arial" pitchFamily="34" charset="0"/>
              </a:rPr>
              <a:t>	</a:t>
            </a:r>
            <a:r>
              <a:rPr lang="en-GB" sz="2000" b="1" dirty="0" smtClean="0">
                <a:latin typeface="Verdana" pitchFamily="34" charset="0"/>
                <a:cs typeface="Arial" pitchFamily="34" charset="0"/>
              </a:rPr>
              <a:t>As part of the Annual Review process, the </a:t>
            </a:r>
            <a:r>
              <a:rPr lang="en-GB" sz="2000" b="1" dirty="0">
                <a:latin typeface="Verdana" pitchFamily="34" charset="0"/>
                <a:cs typeface="Arial" pitchFamily="34" charset="0"/>
              </a:rPr>
              <a:t>Health Board </a:t>
            </a:r>
            <a:r>
              <a:rPr lang="en-GB" sz="2000" b="1" dirty="0" smtClean="0">
                <a:latin typeface="Verdana" pitchFamily="34" charset="0"/>
                <a:cs typeface="Arial" pitchFamily="34" charset="0"/>
              </a:rPr>
              <a:t>is required </a:t>
            </a:r>
            <a:r>
              <a:rPr lang="en-GB" sz="2000" b="1" dirty="0">
                <a:latin typeface="Verdana" pitchFamily="34" charset="0"/>
                <a:cs typeface="Arial" pitchFamily="34" charset="0"/>
              </a:rPr>
              <a:t>to </a:t>
            </a:r>
            <a:r>
              <a:rPr lang="en-GB" sz="2000" b="1" dirty="0" smtClean="0">
                <a:latin typeface="Verdana" pitchFamily="34" charset="0"/>
                <a:cs typeface="Arial" pitchFamily="34" charset="0"/>
              </a:rPr>
              <a:t>provide you with </a:t>
            </a:r>
            <a:r>
              <a:rPr lang="en-GB" sz="2000" b="1" dirty="0">
                <a:latin typeface="Verdana" pitchFamily="34" charset="0"/>
                <a:cs typeface="Arial" pitchFamily="34" charset="0"/>
              </a:rPr>
              <a:t>an annual report under Part 5, Clause 39 of the Dental Contract. </a:t>
            </a:r>
            <a:endParaRPr lang="en-GB" sz="2000" b="1" dirty="0" smtClean="0">
              <a:latin typeface="Verdana" pitchFamily="34" charset="0"/>
              <a:cs typeface="Arial" pitchFamily="34" charset="0"/>
            </a:endParaRPr>
          </a:p>
          <a:p>
            <a:endParaRPr lang="en-GB" sz="2000" b="1" dirty="0" smtClean="0">
              <a:latin typeface="Verdana" pitchFamily="34" charset="0"/>
              <a:cs typeface="Arial" pitchFamily="34" charset="0"/>
            </a:endParaRPr>
          </a:p>
          <a:p>
            <a:r>
              <a:rPr lang="en-GB" sz="2000" b="1" dirty="0" smtClean="0">
                <a:latin typeface="Verdana" pitchFamily="34" charset="0"/>
                <a:cs typeface="Arial" pitchFamily="34" charset="0"/>
              </a:rPr>
              <a:t>	</a:t>
            </a:r>
            <a:r>
              <a:rPr lang="en-GB" sz="2000" dirty="0" smtClean="0">
                <a:latin typeface="Verdana" pitchFamily="34" charset="0"/>
                <a:cs typeface="Arial" pitchFamily="34" charset="0"/>
              </a:rPr>
              <a:t>3 Year Rolling Programme</a:t>
            </a:r>
          </a:p>
          <a:p>
            <a:endParaRPr lang="en-GB" sz="2000" dirty="0" smtClean="0">
              <a:latin typeface="Verdana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Verdana" pitchFamily="34" charset="0"/>
                <a:cs typeface="Arial" pitchFamily="34" charset="0"/>
              </a:rPr>
              <a:t>	1</a:t>
            </a:r>
            <a:r>
              <a:rPr lang="en-GB" sz="2000" baseline="30000" dirty="0" smtClean="0">
                <a:latin typeface="Verdana" pitchFamily="34" charset="0"/>
                <a:cs typeface="Arial" pitchFamily="34" charset="0"/>
              </a:rPr>
              <a:t>st</a:t>
            </a:r>
            <a:r>
              <a:rPr lang="en-GB" sz="2000" dirty="0" smtClean="0">
                <a:latin typeface="Verdana" pitchFamily="34" charset="0"/>
                <a:cs typeface="Arial" pitchFamily="34" charset="0"/>
              </a:rPr>
              <a:t> year of the 2</a:t>
            </a:r>
            <a:r>
              <a:rPr lang="en-GB" sz="2000" baseline="30000" dirty="0" smtClean="0">
                <a:latin typeface="Verdana" pitchFamily="34" charset="0"/>
                <a:cs typeface="Arial" pitchFamily="34" charset="0"/>
              </a:rPr>
              <a:t>nd</a:t>
            </a:r>
            <a:r>
              <a:rPr lang="en-GB" sz="2000" dirty="0" smtClean="0">
                <a:latin typeface="Verdana" pitchFamily="34" charset="0"/>
                <a:cs typeface="Arial" pitchFamily="34" charset="0"/>
              </a:rPr>
              <a:t> triennial process</a:t>
            </a:r>
          </a:p>
          <a:p>
            <a:endParaRPr lang="en-GB" sz="2000" dirty="0" smtClean="0">
              <a:latin typeface="Verdana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Verdana" pitchFamily="34" charset="0"/>
                <a:cs typeface="Arial" pitchFamily="34" charset="0"/>
              </a:rPr>
              <a:t>	Visits to take place during October and November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Verdana" pitchFamily="34" charset="0"/>
              <a:cs typeface="Arial" pitchFamily="34" charset="0"/>
            </a:endParaRPr>
          </a:p>
          <a:p>
            <a:endParaRPr lang="en-GB" sz="1400" b="1" dirty="0" smtClean="0">
              <a:latin typeface="Verdana" pitchFamily="34" charset="0"/>
              <a:cs typeface="Arial" pitchFamily="34" charset="0"/>
            </a:endParaRPr>
          </a:p>
          <a:p>
            <a:endParaRPr lang="en-GB" sz="1400" b="1" dirty="0" smtClean="0">
              <a:latin typeface="Verdana" pitchFamily="34" charset="0"/>
              <a:cs typeface="Arial" pitchFamily="34" charset="0"/>
            </a:endParaRPr>
          </a:p>
          <a:p>
            <a:endParaRPr lang="en-GB" sz="1400" dirty="0">
              <a:latin typeface="Verdana" pitchFamily="34" charset="0"/>
              <a:cs typeface="Arial" pitchFamily="34" charset="0"/>
            </a:endParaRPr>
          </a:p>
          <a:p>
            <a:pPr algn="just"/>
            <a:r>
              <a:rPr lang="en-GB" sz="1400" dirty="0" smtClean="0">
                <a:latin typeface="Verdana" pitchFamily="34" charset="0"/>
              </a:rPr>
              <a:t>	</a:t>
            </a:r>
            <a:endParaRPr lang="en-GB" dirty="0"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55576" y="476672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Flu 2015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700213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dirty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Occupational Health Flu clinics will commence in October 2015</a:t>
            </a:r>
          </a:p>
          <a:p>
            <a:endParaRPr lang="en-GB" sz="2000" dirty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Correspondence has been sent to all GDPs w/c 21/09/15 via email. </a:t>
            </a: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Integrated Oral Health Group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56792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GB" dirty="0" smtClean="0">
                <a:latin typeface="Verdana" pitchFamily="34" charset="0"/>
              </a:rPr>
              <a:t>	</a:t>
            </a:r>
          </a:p>
          <a:p>
            <a:pPr algn="just"/>
            <a:r>
              <a:rPr lang="en-GB" sz="2000" dirty="0" smtClean="0">
                <a:latin typeface="Verdana" pitchFamily="34" charset="0"/>
              </a:rPr>
              <a:t>	Strategic Group</a:t>
            </a:r>
          </a:p>
          <a:p>
            <a:pPr algn="just"/>
            <a:endParaRPr lang="en-GB" sz="2000" dirty="0" smtClean="0">
              <a:latin typeface="Verdana" pitchFamily="34" charset="0"/>
            </a:endParaRPr>
          </a:p>
          <a:p>
            <a:pPr algn="just"/>
            <a:r>
              <a:rPr lang="en-GB" sz="2000" dirty="0" smtClean="0">
                <a:latin typeface="Verdana" pitchFamily="34" charset="0"/>
              </a:rPr>
              <a:t>	First meeting on 29</a:t>
            </a:r>
            <a:r>
              <a:rPr lang="en-GB" sz="2000" baseline="30000" dirty="0" smtClean="0">
                <a:latin typeface="Verdana" pitchFamily="34" charset="0"/>
              </a:rPr>
              <a:t>th</a:t>
            </a:r>
            <a:r>
              <a:rPr lang="en-GB" sz="2000" dirty="0" smtClean="0">
                <a:latin typeface="Verdana" pitchFamily="34" charset="0"/>
              </a:rPr>
              <a:t> September 2015</a:t>
            </a:r>
          </a:p>
          <a:p>
            <a:pPr algn="just"/>
            <a:endParaRPr lang="en-GB" sz="2000" dirty="0" smtClean="0">
              <a:latin typeface="Verdana" pitchFamily="34" charset="0"/>
            </a:endParaRPr>
          </a:p>
          <a:p>
            <a:pPr algn="just"/>
            <a:r>
              <a:rPr lang="en-GB" sz="2000" dirty="0" smtClean="0">
                <a:latin typeface="Verdana" pitchFamily="34" charset="0"/>
              </a:rPr>
              <a:t>	LOHAP</a:t>
            </a:r>
            <a:endParaRPr lang="en-GB" sz="2000" dirty="0"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27584" y="404664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Referral Pathways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484784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000" dirty="0" smtClean="0">
                <a:latin typeface="Verdana" pitchFamily="34" charset="0"/>
              </a:rPr>
              <a:t>	Minor Oral Surgery</a:t>
            </a:r>
          </a:p>
          <a:p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Domiciliary</a:t>
            </a:r>
          </a:p>
          <a:p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Bariatric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Paediatric</a:t>
            </a:r>
          </a:p>
          <a:p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Child GA/Sedation </a:t>
            </a:r>
          </a:p>
          <a:p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Orthodontic</a:t>
            </a:r>
            <a:endParaRPr lang="en-GB" sz="2000" dirty="0"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755576" y="548680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Minor Oral Surgery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412776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>
                <a:latin typeface="Verdana" pitchFamily="34" charset="0"/>
              </a:rPr>
              <a:t>Primary Care GDP-GDP Referral</a:t>
            </a:r>
            <a:endParaRPr lang="en-GB" dirty="0">
              <a:latin typeface="Verdana" pitchFamily="34" charset="0"/>
            </a:endParaRPr>
          </a:p>
          <a:p>
            <a:endParaRPr lang="en-GB" dirty="0"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420" t="17008" r="50493" b="6455"/>
          <a:stretch>
            <a:fillRect/>
          </a:stretch>
        </p:blipFill>
        <p:spPr bwMode="auto">
          <a:xfrm>
            <a:off x="1403648" y="2041900"/>
            <a:ext cx="2880320" cy="409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694" t="17438" r="12298" b="16856"/>
          <a:stretch>
            <a:fillRect/>
          </a:stretch>
        </p:blipFill>
        <p:spPr bwMode="auto">
          <a:xfrm>
            <a:off x="711284" y="1456549"/>
            <a:ext cx="7605132" cy="470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55576" y="548680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Domiciliary </a:t>
            </a:r>
            <a:endParaRPr lang="en-GB" sz="3200" b="1" dirty="0">
              <a:solidFill>
                <a:srgbClr val="3A4972"/>
              </a:solidFill>
            </a:endParaRP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700213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>
                <a:latin typeface="Verdana" pitchFamily="34" charset="0"/>
              </a:rPr>
              <a:t>.</a:t>
            </a:r>
            <a:endParaRPr lang="en-GB" dirty="0">
              <a:latin typeface="Verdana" pitchFamily="34" charset="0"/>
            </a:endParaRPr>
          </a:p>
        </p:txBody>
      </p:sp>
      <p:pic>
        <p:nvPicPr>
          <p:cNvPr id="8" name="Picture 7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085184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eurinBevanUniversityH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2103" t="17438" r="12298" b="16118"/>
          <a:stretch>
            <a:fillRect/>
          </a:stretch>
        </p:blipFill>
        <p:spPr bwMode="auto">
          <a:xfrm>
            <a:off x="755576" y="1196752"/>
            <a:ext cx="5040560" cy="354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67544" y="260648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55576" y="404664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Bariatric</a:t>
            </a:r>
            <a:endParaRPr lang="en-GB" sz="3200" b="1" dirty="0">
              <a:solidFill>
                <a:srgbClr val="3A4972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12500" t="27114" r="50591" b="7919"/>
          <a:stretch>
            <a:fillRect/>
          </a:stretch>
        </p:blipFill>
        <p:spPr bwMode="auto">
          <a:xfrm>
            <a:off x="5868144" y="1268760"/>
            <a:ext cx="2520280" cy="3548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3932" t="10872" r="49409" b="6442"/>
          <a:stretch>
            <a:fillRect/>
          </a:stretch>
        </p:blipFill>
        <p:spPr bwMode="auto">
          <a:xfrm>
            <a:off x="4427984" y="836712"/>
            <a:ext cx="4011874" cy="5687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51675" t="10793" r="1666" b="6520"/>
          <a:stretch>
            <a:fillRect/>
          </a:stretch>
        </p:blipFill>
        <p:spPr bwMode="auto">
          <a:xfrm>
            <a:off x="755576" y="908720"/>
            <a:ext cx="3744416" cy="5308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27584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Paediatric</a:t>
            </a:r>
            <a:endParaRPr lang="en-GB" sz="3200" b="1" dirty="0">
              <a:solidFill>
                <a:srgbClr val="3A4972"/>
              </a:solidFill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55576" y="404664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Child Sedation or GA</a:t>
            </a:r>
            <a:endParaRPr lang="en-GB" sz="3200" b="1" dirty="0">
              <a:solidFill>
                <a:srgbClr val="3A497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3285" t="16699" r="12298" b="39743"/>
          <a:stretch>
            <a:fillRect/>
          </a:stretch>
        </p:blipFill>
        <p:spPr bwMode="auto">
          <a:xfrm>
            <a:off x="827584" y="1340768"/>
            <a:ext cx="753521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085184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1513" t="17438" r="10526" b="21286"/>
          <a:stretch>
            <a:fillRect/>
          </a:stretch>
        </p:blipFill>
        <p:spPr bwMode="auto">
          <a:xfrm>
            <a:off x="683568" y="1052736"/>
            <a:ext cx="7901793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3A4972"/>
                </a:solidFill>
              </a:rPr>
              <a:t>Orthodontic </a:t>
            </a:r>
            <a:endParaRPr lang="en-GB" sz="3200" b="1" dirty="0">
              <a:solidFill>
                <a:srgbClr val="3A4972"/>
              </a:solidFill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Minor Oral Surgery</a:t>
            </a:r>
            <a:endParaRPr lang="en-GB" sz="3200" b="1" dirty="0">
              <a:solidFill>
                <a:srgbClr val="002060"/>
              </a:solidFill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56792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GB" dirty="0" smtClean="0">
                <a:latin typeface="Verdana" pitchFamily="34" charset="0"/>
              </a:rPr>
              <a:t>	</a:t>
            </a:r>
          </a:p>
          <a:p>
            <a:r>
              <a:rPr lang="en-GB" sz="2000" dirty="0" smtClean="0">
                <a:latin typeface="Verdana" pitchFamily="34" charset="0"/>
              </a:rPr>
              <a:t>	</a:t>
            </a:r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Two providers</a:t>
            </a:r>
          </a:p>
          <a:p>
            <a:endParaRPr lang="en-GB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Includes MOS sedation service (1 provider)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	800 (approx) GDP to GDP referrals</a:t>
            </a:r>
          </a:p>
          <a:p>
            <a:endParaRPr lang="en-GB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494 patients from SC Pull </a:t>
            </a:r>
          </a:p>
          <a:p>
            <a:endParaRPr lang="en-GB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Oral Surgery Form being developed</a:t>
            </a:r>
            <a:endParaRPr lang="en-GB" sz="20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Dental Out of Hours</a:t>
            </a:r>
            <a:endParaRPr lang="en-GB" sz="3200" b="1" dirty="0">
              <a:solidFill>
                <a:srgbClr val="002060"/>
              </a:solidFill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56792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GB" dirty="0" smtClean="0">
                <a:latin typeface="Verdana" pitchFamily="34" charset="0"/>
              </a:rPr>
              <a:t>	</a:t>
            </a:r>
          </a:p>
          <a:p>
            <a:r>
              <a:rPr lang="en-GB" sz="2000" dirty="0" smtClean="0">
                <a:latin typeface="Verdana" pitchFamily="34" charset="0"/>
              </a:rPr>
              <a:t>	</a:t>
            </a:r>
            <a:endParaRPr lang="en-GB" sz="200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385888"/>
            <a:ext cx="3094459" cy="439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eurinBevanUniversityH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157192"/>
            <a:ext cx="3491880" cy="100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260350"/>
            <a:ext cx="8207375" cy="6121400"/>
          </a:xfrm>
          <a:prstGeom prst="rect">
            <a:avLst/>
          </a:prstGeom>
          <a:noFill/>
          <a:ln w="127000">
            <a:solidFill>
              <a:srgbClr val="3A497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84213" y="476250"/>
            <a:ext cx="7775575" cy="5689600"/>
          </a:xfrm>
          <a:prstGeom prst="rect">
            <a:avLst/>
          </a:prstGeom>
          <a:noFill/>
          <a:ln w="63500">
            <a:solidFill>
              <a:srgbClr val="CAAA7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576" y="332656"/>
            <a:ext cx="7561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3200" b="1" dirty="0" smtClean="0">
                <a:solidFill>
                  <a:srgbClr val="002060"/>
                </a:solidFill>
                <a:ea typeface="Verdana" pitchFamily="34" charset="0"/>
                <a:cs typeface="Verdana" pitchFamily="34" charset="0"/>
              </a:rPr>
              <a:t>Next steps.....</a:t>
            </a:r>
            <a:endParaRPr lang="en-GB" sz="3200" b="1" dirty="0">
              <a:solidFill>
                <a:srgbClr val="002060"/>
              </a:solidFill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56792"/>
            <a:ext cx="7632700" cy="4249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GB" dirty="0" smtClean="0">
                <a:latin typeface="Verdana" pitchFamily="34" charset="0"/>
              </a:rPr>
              <a:t>	</a:t>
            </a:r>
          </a:p>
          <a:p>
            <a:r>
              <a:rPr lang="en-GB" sz="2000" dirty="0" smtClean="0">
                <a:latin typeface="Verdana" pitchFamily="34" charset="0"/>
              </a:rPr>
              <a:t>	Domiciliary Pilot review</a:t>
            </a:r>
          </a:p>
          <a:p>
            <a:endParaRPr lang="en-GB" sz="2000" dirty="0" smtClean="0">
              <a:latin typeface="Verdana" pitchFamily="34" charset="0"/>
            </a:endParaRPr>
          </a:p>
          <a:p>
            <a:r>
              <a:rPr lang="en-GB" sz="2000" dirty="0" smtClean="0">
                <a:latin typeface="Verdana" pitchFamily="34" charset="0"/>
              </a:rPr>
              <a:t>	SCD MCN Sedation Pathway</a:t>
            </a:r>
          </a:p>
          <a:p>
            <a:endParaRPr lang="en-GB" sz="2000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GB" sz="20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hb">
  <a:themeElements>
    <a:clrScheme name="abhb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abhb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bhb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hb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hb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hb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hb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hb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hb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hb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hb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hb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ABHB</Template>
  <TotalTime>566</TotalTime>
  <Words>450</Words>
  <Application>Microsoft Office PowerPoint</Application>
  <PresentationFormat>On-screen Show (4:3)</PresentationFormat>
  <Paragraphs>113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abhb</vt:lpstr>
      <vt:lpstr>Dental QPS CPD Event 23rd September 2015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BSC Pontypool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Safer Lithium Therapy</dc:title>
  <dc:creator>jonathan.simms</dc:creator>
  <cp:lastModifiedBy>Anna</cp:lastModifiedBy>
  <cp:revision>46</cp:revision>
  <dcterms:created xsi:type="dcterms:W3CDTF">2009-12-09T15:03:58Z</dcterms:created>
  <dcterms:modified xsi:type="dcterms:W3CDTF">2015-10-08T14:13:58Z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-127420886</vt:i4>
  </property>
  <property fmtid="{D5CDD505-2E9C-101B-9397-08002B2CF9AE}" pid="3" name="_NewReviewCycle">
    <vt:lpwstr/>
  </property>
  <property fmtid="{D5CDD505-2E9C-101B-9397-08002B2CF9AE}" pid="4" name="_EmailSubject">
    <vt:lpwstr>Dental CPD</vt:lpwstr>
  </property>
  <property fmtid="{D5CDD505-2E9C-101B-9397-08002B2CF9AE}" pid="5" name="_AuthorEmail">
    <vt:lpwstr>Jodie.Collins@wales.nhs.uk</vt:lpwstr>
  </property>
  <property fmtid="{D5CDD505-2E9C-101B-9397-08002B2CF9AE}" pid="6" name="_AuthorEmailDisplayName">
    <vt:lpwstr>Jodie Collins (Aneurin Bevan UHB - Primary Care Unit)</vt:lpwstr>
  </property>
</Properties>
</file>