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5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98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50EBBE-0211-4BA2-8999-0B52720FD32A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89E3AE3C-3210-4FA0-982A-F07144B59FC4}">
      <dgm:prSet/>
      <dgm:spPr/>
      <dgm:t>
        <a:bodyPr/>
        <a:lstStyle/>
        <a:p>
          <a:pPr rtl="0"/>
          <a:r>
            <a:rPr lang="en-GB" dirty="0" smtClean="0"/>
            <a:t>Outcomes of HIW Inspections </a:t>
          </a:r>
        </a:p>
        <a:p>
          <a:pPr rtl="0"/>
          <a:r>
            <a:rPr lang="en-GB" dirty="0" smtClean="0"/>
            <a:t>– tips for GDPs</a:t>
          </a:r>
          <a:endParaRPr lang="en-GB" dirty="0"/>
        </a:p>
      </dgm:t>
    </dgm:pt>
    <dgm:pt modelId="{EE1D0EE0-8C7A-4514-BD83-016EF9E419EB}" type="parTrans" cxnId="{4976ECA0-8C56-4D29-B4CB-63EF731500BC}">
      <dgm:prSet/>
      <dgm:spPr/>
      <dgm:t>
        <a:bodyPr/>
        <a:lstStyle/>
        <a:p>
          <a:endParaRPr lang="en-GB"/>
        </a:p>
      </dgm:t>
    </dgm:pt>
    <dgm:pt modelId="{A91E0779-BA9B-4AE2-ACAA-67DC1A257D8F}" type="sibTrans" cxnId="{4976ECA0-8C56-4D29-B4CB-63EF731500BC}">
      <dgm:prSet/>
      <dgm:spPr/>
      <dgm:t>
        <a:bodyPr/>
        <a:lstStyle/>
        <a:p>
          <a:endParaRPr lang="en-GB"/>
        </a:p>
      </dgm:t>
    </dgm:pt>
    <dgm:pt modelId="{2E370B8D-6EFE-47B9-9E0B-7C247000C98B}" type="pres">
      <dgm:prSet presAssocID="{8950EBBE-0211-4BA2-8999-0B52720FD32A}" presName="linear" presStyleCnt="0">
        <dgm:presLayoutVars>
          <dgm:animLvl val="lvl"/>
          <dgm:resizeHandles val="exact"/>
        </dgm:presLayoutVars>
      </dgm:prSet>
      <dgm:spPr/>
    </dgm:pt>
    <dgm:pt modelId="{773C04FF-31E7-4BE4-B22B-D96D72F3448F}" type="pres">
      <dgm:prSet presAssocID="{89E3AE3C-3210-4FA0-982A-F07144B59FC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2A77F4F-0052-4819-9717-4FBAEE1A6EEF}" type="presOf" srcId="{8950EBBE-0211-4BA2-8999-0B52720FD32A}" destId="{2E370B8D-6EFE-47B9-9E0B-7C247000C98B}" srcOrd="0" destOrd="0" presId="urn:microsoft.com/office/officeart/2005/8/layout/vList2"/>
    <dgm:cxn modelId="{4976ECA0-8C56-4D29-B4CB-63EF731500BC}" srcId="{8950EBBE-0211-4BA2-8999-0B52720FD32A}" destId="{89E3AE3C-3210-4FA0-982A-F07144B59FC4}" srcOrd="0" destOrd="0" parTransId="{EE1D0EE0-8C7A-4514-BD83-016EF9E419EB}" sibTransId="{A91E0779-BA9B-4AE2-ACAA-67DC1A257D8F}"/>
    <dgm:cxn modelId="{28FB0902-7682-4C46-B1FB-2D6EF27C9A9C}" type="presOf" srcId="{89E3AE3C-3210-4FA0-982A-F07144B59FC4}" destId="{773C04FF-31E7-4BE4-B22B-D96D72F3448F}" srcOrd="0" destOrd="0" presId="urn:microsoft.com/office/officeart/2005/8/layout/vList2"/>
    <dgm:cxn modelId="{C8A9C1E4-B7EB-4749-9CA3-0E0BA95BA0E0}" type="presParOf" srcId="{2E370B8D-6EFE-47B9-9E0B-7C247000C98B}" destId="{773C04FF-31E7-4BE4-B22B-D96D72F3448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D23598-D2E3-4399-BAD3-1E08F73896AD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71F3DE2E-D607-4159-8CC9-ED5BE5629110}">
      <dgm:prSet/>
      <dgm:spPr/>
      <dgm:t>
        <a:bodyPr/>
        <a:lstStyle/>
        <a:p>
          <a:pPr rtl="0"/>
          <a:r>
            <a:rPr lang="en-GB" dirty="0" smtClean="0"/>
            <a:t> Vicki Jones </a:t>
          </a:r>
        </a:p>
        <a:p>
          <a:pPr rtl="0"/>
          <a:r>
            <a:rPr lang="en-GB" dirty="0" smtClean="0"/>
            <a:t>Consultant in Special Care Dentistry</a:t>
          </a:r>
        </a:p>
        <a:p>
          <a:pPr rtl="0"/>
          <a:r>
            <a:rPr lang="en-GB" dirty="0" smtClean="0"/>
            <a:t>Clinical Director of the CDS</a:t>
          </a:r>
          <a:endParaRPr lang="en-GB" dirty="0"/>
        </a:p>
      </dgm:t>
    </dgm:pt>
    <dgm:pt modelId="{960F4DCA-9526-428E-AD3C-98C07C69CA05}" type="parTrans" cxnId="{43F2D3B5-9DDD-4F6B-89CC-C67A8C211243}">
      <dgm:prSet/>
      <dgm:spPr/>
      <dgm:t>
        <a:bodyPr/>
        <a:lstStyle/>
        <a:p>
          <a:endParaRPr lang="en-GB"/>
        </a:p>
      </dgm:t>
    </dgm:pt>
    <dgm:pt modelId="{9C72209D-58F0-44AE-A4D2-917CBD575E9D}" type="sibTrans" cxnId="{43F2D3B5-9DDD-4F6B-89CC-C67A8C211243}">
      <dgm:prSet/>
      <dgm:spPr/>
      <dgm:t>
        <a:bodyPr/>
        <a:lstStyle/>
        <a:p>
          <a:endParaRPr lang="en-GB"/>
        </a:p>
      </dgm:t>
    </dgm:pt>
    <dgm:pt modelId="{5550E1C2-C3E1-40AC-AFBE-127E2145A514}" type="pres">
      <dgm:prSet presAssocID="{63D23598-D2E3-4399-BAD3-1E08F73896AD}" presName="Name0" presStyleCnt="0">
        <dgm:presLayoutVars>
          <dgm:dir/>
          <dgm:animLvl val="lvl"/>
          <dgm:resizeHandles val="exact"/>
        </dgm:presLayoutVars>
      </dgm:prSet>
      <dgm:spPr/>
    </dgm:pt>
    <dgm:pt modelId="{D68F1F1C-96FE-4D60-AF2E-5FF3DD98BA47}" type="pres">
      <dgm:prSet presAssocID="{71F3DE2E-D607-4159-8CC9-ED5BE5629110}" presName="linNode" presStyleCnt="0"/>
      <dgm:spPr/>
    </dgm:pt>
    <dgm:pt modelId="{BC5932F5-3C14-417F-8A62-E274257613D2}" type="pres">
      <dgm:prSet presAssocID="{71F3DE2E-D607-4159-8CC9-ED5BE5629110}" presName="parentText" presStyleLbl="node1" presStyleIdx="0" presStyleCnt="1" custScaleX="20624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3F2D3B5-9DDD-4F6B-89CC-C67A8C211243}" srcId="{63D23598-D2E3-4399-BAD3-1E08F73896AD}" destId="{71F3DE2E-D607-4159-8CC9-ED5BE5629110}" srcOrd="0" destOrd="0" parTransId="{960F4DCA-9526-428E-AD3C-98C07C69CA05}" sibTransId="{9C72209D-58F0-44AE-A4D2-917CBD575E9D}"/>
    <dgm:cxn modelId="{60EFF376-7CDC-4FB0-A9F0-56DEF985F463}" type="presOf" srcId="{71F3DE2E-D607-4159-8CC9-ED5BE5629110}" destId="{BC5932F5-3C14-417F-8A62-E274257613D2}" srcOrd="0" destOrd="0" presId="urn:microsoft.com/office/officeart/2005/8/layout/vList5"/>
    <dgm:cxn modelId="{B785A6B4-D0EF-4F1E-8011-6EE0F1882193}" type="presOf" srcId="{63D23598-D2E3-4399-BAD3-1E08F73896AD}" destId="{5550E1C2-C3E1-40AC-AFBE-127E2145A514}" srcOrd="0" destOrd="0" presId="urn:microsoft.com/office/officeart/2005/8/layout/vList5"/>
    <dgm:cxn modelId="{FFC2540E-9DC9-4112-80A4-FFE6FECC3899}" type="presParOf" srcId="{5550E1C2-C3E1-40AC-AFBE-127E2145A514}" destId="{D68F1F1C-96FE-4D60-AF2E-5FF3DD98BA47}" srcOrd="0" destOrd="0" presId="urn:microsoft.com/office/officeart/2005/8/layout/vList5"/>
    <dgm:cxn modelId="{7D48B92C-2563-4E4B-9958-F864B2D18C39}" type="presParOf" srcId="{D68F1F1C-96FE-4D60-AF2E-5FF3DD98BA47}" destId="{BC5932F5-3C14-417F-8A62-E274257613D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F7BF3E-9062-4143-9422-FBDB4AE7E6FC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GB"/>
        </a:p>
      </dgm:t>
    </dgm:pt>
    <dgm:pt modelId="{5793D4C5-6C0E-4464-A690-91FCBF66EB42}">
      <dgm:prSet/>
      <dgm:spPr/>
      <dgm:t>
        <a:bodyPr/>
        <a:lstStyle/>
        <a:p>
          <a:pPr rtl="0"/>
          <a:r>
            <a:rPr lang="en-GB" dirty="0" smtClean="0"/>
            <a:t>HIW Reports and Inspections so far</a:t>
          </a:r>
          <a:endParaRPr lang="en-GB" dirty="0"/>
        </a:p>
      </dgm:t>
    </dgm:pt>
    <dgm:pt modelId="{4E95E6B7-7D4A-46D4-8F66-A8362DBF10C4}" type="parTrans" cxnId="{CC893336-C55D-4D67-B896-E42559B1A2C9}">
      <dgm:prSet/>
      <dgm:spPr/>
      <dgm:t>
        <a:bodyPr/>
        <a:lstStyle/>
        <a:p>
          <a:endParaRPr lang="en-GB"/>
        </a:p>
      </dgm:t>
    </dgm:pt>
    <dgm:pt modelId="{3C7B4597-27F8-4AEE-8BAA-501500AD13C8}" type="sibTrans" cxnId="{CC893336-C55D-4D67-B896-E42559B1A2C9}">
      <dgm:prSet/>
      <dgm:spPr/>
      <dgm:t>
        <a:bodyPr/>
        <a:lstStyle/>
        <a:p>
          <a:endParaRPr lang="en-GB"/>
        </a:p>
      </dgm:t>
    </dgm:pt>
    <dgm:pt modelId="{171AB8B6-3794-4254-A14B-209457C960B8}" type="pres">
      <dgm:prSet presAssocID="{85F7BF3E-9062-4143-9422-FBDB4AE7E6FC}" presName="linear" presStyleCnt="0">
        <dgm:presLayoutVars>
          <dgm:animLvl val="lvl"/>
          <dgm:resizeHandles val="exact"/>
        </dgm:presLayoutVars>
      </dgm:prSet>
      <dgm:spPr/>
    </dgm:pt>
    <dgm:pt modelId="{463AA594-3D33-451E-98D0-2B5A2759F0CB}" type="pres">
      <dgm:prSet presAssocID="{5793D4C5-6C0E-4464-A690-91FCBF66EB4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7DB52C1-1DA5-4619-863E-237F6FBEAA54}" type="presOf" srcId="{5793D4C5-6C0E-4464-A690-91FCBF66EB42}" destId="{463AA594-3D33-451E-98D0-2B5A2759F0CB}" srcOrd="0" destOrd="0" presId="urn:microsoft.com/office/officeart/2005/8/layout/vList2"/>
    <dgm:cxn modelId="{4566966B-1F2A-476C-B9B2-F0DCF7FF969A}" type="presOf" srcId="{85F7BF3E-9062-4143-9422-FBDB4AE7E6FC}" destId="{171AB8B6-3794-4254-A14B-209457C960B8}" srcOrd="0" destOrd="0" presId="urn:microsoft.com/office/officeart/2005/8/layout/vList2"/>
    <dgm:cxn modelId="{CC893336-C55D-4D67-B896-E42559B1A2C9}" srcId="{85F7BF3E-9062-4143-9422-FBDB4AE7E6FC}" destId="{5793D4C5-6C0E-4464-A690-91FCBF66EB42}" srcOrd="0" destOrd="0" parTransId="{4E95E6B7-7D4A-46D4-8F66-A8362DBF10C4}" sibTransId="{3C7B4597-27F8-4AEE-8BAA-501500AD13C8}"/>
    <dgm:cxn modelId="{B8A6F5E0-CE9A-43FC-BFC3-94B49A1F60B4}" type="presParOf" srcId="{171AB8B6-3794-4254-A14B-209457C960B8}" destId="{463AA594-3D33-451E-98D0-2B5A2759F0C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3460C0-1C4A-44E0-9AE5-FC7000E3C054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GB"/>
        </a:p>
      </dgm:t>
    </dgm:pt>
    <dgm:pt modelId="{D026D91C-4EFE-40E3-8E84-BEDCE3E07955}">
      <dgm:prSet/>
      <dgm:spPr/>
      <dgm:t>
        <a:bodyPr/>
        <a:lstStyle/>
        <a:p>
          <a:pPr rtl="0"/>
          <a:r>
            <a:rPr lang="en-GB" b="1" dirty="0" smtClean="0"/>
            <a:t>16</a:t>
          </a:r>
          <a:r>
            <a:rPr lang="en-GB" dirty="0" smtClean="0"/>
            <a:t> reports received to date</a:t>
          </a:r>
          <a:endParaRPr lang="en-GB" dirty="0"/>
        </a:p>
      </dgm:t>
    </dgm:pt>
    <dgm:pt modelId="{DB72B925-11EF-4833-9DA4-01F15F1E1D52}" type="parTrans" cxnId="{71A0E80C-8217-46B5-898D-DAC3BB188D62}">
      <dgm:prSet/>
      <dgm:spPr/>
      <dgm:t>
        <a:bodyPr/>
        <a:lstStyle/>
        <a:p>
          <a:endParaRPr lang="en-GB"/>
        </a:p>
      </dgm:t>
    </dgm:pt>
    <dgm:pt modelId="{A00C3E5D-D63F-4BE7-A295-A1562A129B2E}" type="sibTrans" cxnId="{71A0E80C-8217-46B5-898D-DAC3BB188D62}">
      <dgm:prSet/>
      <dgm:spPr/>
      <dgm:t>
        <a:bodyPr/>
        <a:lstStyle/>
        <a:p>
          <a:endParaRPr lang="en-GB"/>
        </a:p>
      </dgm:t>
    </dgm:pt>
    <dgm:pt modelId="{2C1573E3-B170-4528-95CA-DC2A77378CF1}">
      <dgm:prSet/>
      <dgm:spPr/>
      <dgm:t>
        <a:bodyPr/>
        <a:lstStyle/>
        <a:p>
          <a:pPr rtl="0"/>
          <a:r>
            <a:rPr lang="en-GB" dirty="0" smtClean="0"/>
            <a:t>Of that </a:t>
          </a:r>
          <a:r>
            <a:rPr lang="en-GB" b="1" dirty="0" smtClean="0"/>
            <a:t>16</a:t>
          </a:r>
          <a:r>
            <a:rPr lang="en-GB" dirty="0" smtClean="0"/>
            <a:t>, HIW have asked for </a:t>
          </a:r>
          <a:r>
            <a:rPr lang="en-GB" b="1" dirty="0" smtClean="0"/>
            <a:t>2</a:t>
          </a:r>
          <a:r>
            <a:rPr lang="en-GB" dirty="0" smtClean="0"/>
            <a:t> letters of assurance following inspections</a:t>
          </a:r>
          <a:endParaRPr lang="en-GB" dirty="0"/>
        </a:p>
      </dgm:t>
    </dgm:pt>
    <dgm:pt modelId="{AF445EED-C9A2-469F-97C2-6603D45F61D5}" type="parTrans" cxnId="{8FAA86B7-B619-479E-B0E8-599787BC5512}">
      <dgm:prSet/>
      <dgm:spPr/>
      <dgm:t>
        <a:bodyPr/>
        <a:lstStyle/>
        <a:p>
          <a:endParaRPr lang="en-GB"/>
        </a:p>
      </dgm:t>
    </dgm:pt>
    <dgm:pt modelId="{5CF5F391-7F9B-40EC-97B7-ED636A1E21C5}" type="sibTrans" cxnId="{8FAA86B7-B619-479E-B0E8-599787BC5512}">
      <dgm:prSet/>
      <dgm:spPr/>
      <dgm:t>
        <a:bodyPr/>
        <a:lstStyle/>
        <a:p>
          <a:endParaRPr lang="en-GB"/>
        </a:p>
      </dgm:t>
    </dgm:pt>
    <dgm:pt modelId="{50253E5D-73E9-439D-883A-9045CBD187C7}">
      <dgm:prSet/>
      <dgm:spPr/>
      <dgm:t>
        <a:bodyPr/>
        <a:lstStyle/>
        <a:p>
          <a:pPr rtl="0"/>
          <a:r>
            <a:rPr lang="en-GB" dirty="0" smtClean="0"/>
            <a:t>HIW escalated their concerns about </a:t>
          </a:r>
          <a:r>
            <a:rPr lang="en-GB" b="1" dirty="0" smtClean="0"/>
            <a:t>1</a:t>
          </a:r>
          <a:r>
            <a:rPr lang="en-GB" dirty="0" smtClean="0"/>
            <a:t> practice to the Health Board</a:t>
          </a:r>
          <a:endParaRPr lang="en-GB" dirty="0"/>
        </a:p>
      </dgm:t>
    </dgm:pt>
    <dgm:pt modelId="{A8509D12-D0C7-460A-A1C6-2BF832B43324}" type="parTrans" cxnId="{C9333EC0-8275-45CF-AB63-F1C82F0722B1}">
      <dgm:prSet/>
      <dgm:spPr/>
      <dgm:t>
        <a:bodyPr/>
        <a:lstStyle/>
        <a:p>
          <a:endParaRPr lang="en-GB"/>
        </a:p>
      </dgm:t>
    </dgm:pt>
    <dgm:pt modelId="{CE2580D7-E085-47A5-A090-B99097D45507}" type="sibTrans" cxnId="{C9333EC0-8275-45CF-AB63-F1C82F0722B1}">
      <dgm:prSet/>
      <dgm:spPr/>
      <dgm:t>
        <a:bodyPr/>
        <a:lstStyle/>
        <a:p>
          <a:endParaRPr lang="en-GB"/>
        </a:p>
      </dgm:t>
    </dgm:pt>
    <dgm:pt modelId="{FF520785-36CE-4B2A-B187-9968A422DA61}" type="pres">
      <dgm:prSet presAssocID="{4C3460C0-1C4A-44E0-9AE5-FC7000E3C054}" presName="CompostProcess" presStyleCnt="0">
        <dgm:presLayoutVars>
          <dgm:dir/>
          <dgm:resizeHandles val="exact"/>
        </dgm:presLayoutVars>
      </dgm:prSet>
      <dgm:spPr/>
    </dgm:pt>
    <dgm:pt modelId="{37E99EC4-238C-4495-955F-1F924122B522}" type="pres">
      <dgm:prSet presAssocID="{4C3460C0-1C4A-44E0-9AE5-FC7000E3C054}" presName="arrow" presStyleLbl="bgShp" presStyleIdx="0" presStyleCnt="1"/>
      <dgm:spPr/>
    </dgm:pt>
    <dgm:pt modelId="{307A913B-339C-4996-AE89-189FA0351C50}" type="pres">
      <dgm:prSet presAssocID="{4C3460C0-1C4A-44E0-9AE5-FC7000E3C054}" presName="linearProcess" presStyleCnt="0"/>
      <dgm:spPr/>
    </dgm:pt>
    <dgm:pt modelId="{DC1F92FD-5414-4E66-84B1-579BB23ED99E}" type="pres">
      <dgm:prSet presAssocID="{D026D91C-4EFE-40E3-8E84-BEDCE3E07955}" presName="textNode" presStyleLbl="node1" presStyleIdx="0" presStyleCnt="3">
        <dgm:presLayoutVars>
          <dgm:bulletEnabled val="1"/>
        </dgm:presLayoutVars>
      </dgm:prSet>
      <dgm:spPr/>
    </dgm:pt>
    <dgm:pt modelId="{D8790A3D-10FE-429F-A049-2E4E6D527DEE}" type="pres">
      <dgm:prSet presAssocID="{A00C3E5D-D63F-4BE7-A295-A1562A129B2E}" presName="sibTrans" presStyleCnt="0"/>
      <dgm:spPr/>
    </dgm:pt>
    <dgm:pt modelId="{2E26699E-AB28-48AB-9976-012B52903BAC}" type="pres">
      <dgm:prSet presAssocID="{2C1573E3-B170-4528-95CA-DC2A77378CF1}" presName="textNode" presStyleLbl="node1" presStyleIdx="1" presStyleCnt="3">
        <dgm:presLayoutVars>
          <dgm:bulletEnabled val="1"/>
        </dgm:presLayoutVars>
      </dgm:prSet>
      <dgm:spPr/>
    </dgm:pt>
    <dgm:pt modelId="{6D4851EB-82B3-4CA3-B68D-22A6891B9D6D}" type="pres">
      <dgm:prSet presAssocID="{5CF5F391-7F9B-40EC-97B7-ED636A1E21C5}" presName="sibTrans" presStyleCnt="0"/>
      <dgm:spPr/>
    </dgm:pt>
    <dgm:pt modelId="{0027E9DC-CB56-4E4F-B118-A8668DF5AF2B}" type="pres">
      <dgm:prSet presAssocID="{50253E5D-73E9-439D-883A-9045CBD187C7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71A0E80C-8217-46B5-898D-DAC3BB188D62}" srcId="{4C3460C0-1C4A-44E0-9AE5-FC7000E3C054}" destId="{D026D91C-4EFE-40E3-8E84-BEDCE3E07955}" srcOrd="0" destOrd="0" parTransId="{DB72B925-11EF-4833-9DA4-01F15F1E1D52}" sibTransId="{A00C3E5D-D63F-4BE7-A295-A1562A129B2E}"/>
    <dgm:cxn modelId="{3FD00320-1366-4FAB-B4DC-40E45895F123}" type="presOf" srcId="{D026D91C-4EFE-40E3-8E84-BEDCE3E07955}" destId="{DC1F92FD-5414-4E66-84B1-579BB23ED99E}" srcOrd="0" destOrd="0" presId="urn:microsoft.com/office/officeart/2005/8/layout/hProcess9"/>
    <dgm:cxn modelId="{C9333EC0-8275-45CF-AB63-F1C82F0722B1}" srcId="{4C3460C0-1C4A-44E0-9AE5-FC7000E3C054}" destId="{50253E5D-73E9-439D-883A-9045CBD187C7}" srcOrd="2" destOrd="0" parTransId="{A8509D12-D0C7-460A-A1C6-2BF832B43324}" sibTransId="{CE2580D7-E085-47A5-A090-B99097D45507}"/>
    <dgm:cxn modelId="{8702B67C-3C1C-4B75-B6C5-839F489C7D07}" type="presOf" srcId="{50253E5D-73E9-439D-883A-9045CBD187C7}" destId="{0027E9DC-CB56-4E4F-B118-A8668DF5AF2B}" srcOrd="0" destOrd="0" presId="urn:microsoft.com/office/officeart/2005/8/layout/hProcess9"/>
    <dgm:cxn modelId="{912EBDCB-D279-4D9A-B464-7CB8A2A862CE}" type="presOf" srcId="{2C1573E3-B170-4528-95CA-DC2A77378CF1}" destId="{2E26699E-AB28-48AB-9976-012B52903BAC}" srcOrd="0" destOrd="0" presId="urn:microsoft.com/office/officeart/2005/8/layout/hProcess9"/>
    <dgm:cxn modelId="{4751EB5E-5009-4100-9E2F-F4ED56551806}" type="presOf" srcId="{4C3460C0-1C4A-44E0-9AE5-FC7000E3C054}" destId="{FF520785-36CE-4B2A-B187-9968A422DA61}" srcOrd="0" destOrd="0" presId="urn:microsoft.com/office/officeart/2005/8/layout/hProcess9"/>
    <dgm:cxn modelId="{8FAA86B7-B619-479E-B0E8-599787BC5512}" srcId="{4C3460C0-1C4A-44E0-9AE5-FC7000E3C054}" destId="{2C1573E3-B170-4528-95CA-DC2A77378CF1}" srcOrd="1" destOrd="0" parTransId="{AF445EED-C9A2-469F-97C2-6603D45F61D5}" sibTransId="{5CF5F391-7F9B-40EC-97B7-ED636A1E21C5}"/>
    <dgm:cxn modelId="{A8BDA0B6-8EC1-43C9-B202-B15182EE999D}" type="presParOf" srcId="{FF520785-36CE-4B2A-B187-9968A422DA61}" destId="{37E99EC4-238C-4495-955F-1F924122B522}" srcOrd="0" destOrd="0" presId="urn:microsoft.com/office/officeart/2005/8/layout/hProcess9"/>
    <dgm:cxn modelId="{6B9F8467-F1BC-4CCA-BCDA-65D2131EC54B}" type="presParOf" srcId="{FF520785-36CE-4B2A-B187-9968A422DA61}" destId="{307A913B-339C-4996-AE89-189FA0351C50}" srcOrd="1" destOrd="0" presId="urn:microsoft.com/office/officeart/2005/8/layout/hProcess9"/>
    <dgm:cxn modelId="{2062A7D1-6B63-437F-9086-2193B940476F}" type="presParOf" srcId="{307A913B-339C-4996-AE89-189FA0351C50}" destId="{DC1F92FD-5414-4E66-84B1-579BB23ED99E}" srcOrd="0" destOrd="0" presId="urn:microsoft.com/office/officeart/2005/8/layout/hProcess9"/>
    <dgm:cxn modelId="{03B1FCCF-BA1D-4A41-B162-BC5415052EFC}" type="presParOf" srcId="{307A913B-339C-4996-AE89-189FA0351C50}" destId="{D8790A3D-10FE-429F-A049-2E4E6D527DEE}" srcOrd="1" destOrd="0" presId="urn:microsoft.com/office/officeart/2005/8/layout/hProcess9"/>
    <dgm:cxn modelId="{CD2DA111-83D5-4E13-859E-E176E147CE17}" type="presParOf" srcId="{307A913B-339C-4996-AE89-189FA0351C50}" destId="{2E26699E-AB28-48AB-9976-012B52903BAC}" srcOrd="2" destOrd="0" presId="urn:microsoft.com/office/officeart/2005/8/layout/hProcess9"/>
    <dgm:cxn modelId="{9DA76FF3-F574-4D18-A583-611DECD8BEFF}" type="presParOf" srcId="{307A913B-339C-4996-AE89-189FA0351C50}" destId="{6D4851EB-82B3-4CA3-B68D-22A6891B9D6D}" srcOrd="3" destOrd="0" presId="urn:microsoft.com/office/officeart/2005/8/layout/hProcess9"/>
    <dgm:cxn modelId="{AF354524-F2D9-45F9-B86C-1293E16EE0CC}" type="presParOf" srcId="{307A913B-339C-4996-AE89-189FA0351C50}" destId="{0027E9DC-CB56-4E4F-B118-A8668DF5AF2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B06BC8-3D84-46DB-AB39-466F99CF902A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GB"/>
        </a:p>
      </dgm:t>
    </dgm:pt>
    <dgm:pt modelId="{DDA02EC7-D7D1-403E-A0AF-747A34BC7575}">
      <dgm:prSet/>
      <dgm:spPr/>
      <dgm:t>
        <a:bodyPr/>
        <a:lstStyle/>
        <a:p>
          <a:pPr rtl="0"/>
          <a:r>
            <a:rPr lang="en-GB" dirty="0" smtClean="0"/>
            <a:t>HIW Reports and Inspections so far</a:t>
          </a:r>
          <a:endParaRPr lang="en-GB" dirty="0"/>
        </a:p>
      </dgm:t>
    </dgm:pt>
    <dgm:pt modelId="{D39E565C-1695-4195-8D39-66FBD20D6CF1}" type="parTrans" cxnId="{3A9D34F9-65CB-4295-82EF-A9821785B3E3}">
      <dgm:prSet/>
      <dgm:spPr/>
      <dgm:t>
        <a:bodyPr/>
        <a:lstStyle/>
        <a:p>
          <a:endParaRPr lang="en-GB"/>
        </a:p>
      </dgm:t>
    </dgm:pt>
    <dgm:pt modelId="{47A06D47-0030-4443-B194-98EDD76D8F20}" type="sibTrans" cxnId="{3A9D34F9-65CB-4295-82EF-A9821785B3E3}">
      <dgm:prSet/>
      <dgm:spPr/>
      <dgm:t>
        <a:bodyPr/>
        <a:lstStyle/>
        <a:p>
          <a:endParaRPr lang="en-GB"/>
        </a:p>
      </dgm:t>
    </dgm:pt>
    <dgm:pt modelId="{3582FB48-BA1D-494A-A19F-7FC0CD46F12B}" type="pres">
      <dgm:prSet presAssocID="{9CB06BC8-3D84-46DB-AB39-466F99CF902A}" presName="linear" presStyleCnt="0">
        <dgm:presLayoutVars>
          <dgm:animLvl val="lvl"/>
          <dgm:resizeHandles val="exact"/>
        </dgm:presLayoutVars>
      </dgm:prSet>
      <dgm:spPr/>
    </dgm:pt>
    <dgm:pt modelId="{8720CD46-D8F9-4070-9332-571A1C749B4C}" type="pres">
      <dgm:prSet presAssocID="{DDA02EC7-D7D1-403E-A0AF-747A34BC757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A9D34F9-65CB-4295-82EF-A9821785B3E3}" srcId="{9CB06BC8-3D84-46DB-AB39-466F99CF902A}" destId="{DDA02EC7-D7D1-403E-A0AF-747A34BC7575}" srcOrd="0" destOrd="0" parTransId="{D39E565C-1695-4195-8D39-66FBD20D6CF1}" sibTransId="{47A06D47-0030-4443-B194-98EDD76D8F20}"/>
    <dgm:cxn modelId="{4DF62E5A-8484-4E96-A78D-5FD7CCB00FF3}" type="presOf" srcId="{DDA02EC7-D7D1-403E-A0AF-747A34BC7575}" destId="{8720CD46-D8F9-4070-9332-571A1C749B4C}" srcOrd="0" destOrd="0" presId="urn:microsoft.com/office/officeart/2005/8/layout/vList2"/>
    <dgm:cxn modelId="{4FB0CC98-0884-41DC-A9D9-DC616BA0211E}" type="presOf" srcId="{9CB06BC8-3D84-46DB-AB39-466F99CF902A}" destId="{3582FB48-BA1D-494A-A19F-7FC0CD46F12B}" srcOrd="0" destOrd="0" presId="urn:microsoft.com/office/officeart/2005/8/layout/vList2"/>
    <dgm:cxn modelId="{C1426E30-1A9D-4CF3-AEB9-1556020F25C4}" type="presParOf" srcId="{3582FB48-BA1D-494A-A19F-7FC0CD46F12B}" destId="{8720CD46-D8F9-4070-9332-571A1C749B4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469FF0-2737-4512-BD2E-5082DBD6EAF9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F608B31A-78CB-48C5-AABF-3F4C3A2CD9A2}">
      <dgm:prSet/>
      <dgm:spPr/>
      <dgm:t>
        <a:bodyPr/>
        <a:lstStyle/>
        <a:p>
          <a:pPr rtl="0"/>
          <a:r>
            <a:rPr lang="en-GB" b="1" dirty="0" smtClean="0"/>
            <a:t>2 immediate letters of assurance – between dental practice and HIW, no involvement for Health Board.</a:t>
          </a:r>
          <a:endParaRPr lang="en-GB" b="1" dirty="0"/>
        </a:p>
      </dgm:t>
    </dgm:pt>
    <dgm:pt modelId="{5F321CAC-9955-49F2-962C-CFB5530254FA}" type="parTrans" cxnId="{B0BAE188-EB32-4F83-85E8-8C86B4473E2C}">
      <dgm:prSet/>
      <dgm:spPr/>
      <dgm:t>
        <a:bodyPr/>
        <a:lstStyle/>
        <a:p>
          <a:endParaRPr lang="en-GB"/>
        </a:p>
      </dgm:t>
    </dgm:pt>
    <dgm:pt modelId="{95CE4459-B58D-4E06-A7AA-B0AB8A54192A}" type="sibTrans" cxnId="{B0BAE188-EB32-4F83-85E8-8C86B4473E2C}">
      <dgm:prSet/>
      <dgm:spPr/>
      <dgm:t>
        <a:bodyPr/>
        <a:lstStyle/>
        <a:p>
          <a:endParaRPr lang="en-GB"/>
        </a:p>
      </dgm:t>
    </dgm:pt>
    <dgm:pt modelId="{C26C59F9-9F39-45EC-80F7-807E9B6FAE88}">
      <dgm:prSet/>
      <dgm:spPr/>
      <dgm:t>
        <a:bodyPr/>
        <a:lstStyle/>
        <a:p>
          <a:pPr rtl="0"/>
          <a:r>
            <a:rPr lang="en-GB" b="1" dirty="0" smtClean="0"/>
            <a:t>Issues were - </a:t>
          </a:r>
        </a:p>
        <a:p>
          <a:pPr rtl="0"/>
          <a:r>
            <a:rPr lang="en-GB" b="1" dirty="0" smtClean="0"/>
            <a:t> Insufficient evidence that the practice had notified the HSE of the radiographic equipment being used on the premises </a:t>
          </a:r>
        </a:p>
        <a:p>
          <a:pPr rtl="0"/>
          <a:r>
            <a:rPr lang="en-GB" b="1" dirty="0" smtClean="0"/>
            <a:t>CPR training was out of date</a:t>
          </a:r>
          <a:endParaRPr lang="en-GB" dirty="0"/>
        </a:p>
      </dgm:t>
    </dgm:pt>
    <dgm:pt modelId="{10CA0A52-87DD-4E56-B1EB-4E571B519C23}" type="parTrans" cxnId="{B87B2A03-7550-46D5-B964-3C1DF66F08F7}">
      <dgm:prSet/>
      <dgm:spPr/>
      <dgm:t>
        <a:bodyPr/>
        <a:lstStyle/>
        <a:p>
          <a:endParaRPr lang="en-GB"/>
        </a:p>
      </dgm:t>
    </dgm:pt>
    <dgm:pt modelId="{256CEB9C-9419-48D5-AACE-24B55E6A751B}" type="sibTrans" cxnId="{B87B2A03-7550-46D5-B964-3C1DF66F08F7}">
      <dgm:prSet/>
      <dgm:spPr/>
      <dgm:t>
        <a:bodyPr/>
        <a:lstStyle/>
        <a:p>
          <a:endParaRPr lang="en-GB"/>
        </a:p>
      </dgm:t>
    </dgm:pt>
    <dgm:pt modelId="{FAA99759-2046-4D48-AD07-203061B38420}" type="pres">
      <dgm:prSet presAssocID="{3A469FF0-2737-4512-BD2E-5082DBD6EAF9}" presName="linear" presStyleCnt="0">
        <dgm:presLayoutVars>
          <dgm:animLvl val="lvl"/>
          <dgm:resizeHandles val="exact"/>
        </dgm:presLayoutVars>
      </dgm:prSet>
      <dgm:spPr/>
    </dgm:pt>
    <dgm:pt modelId="{86ABE3EA-5963-4CB1-B7CE-83A1175DFE24}" type="pres">
      <dgm:prSet presAssocID="{F608B31A-78CB-48C5-AABF-3F4C3A2CD9A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680A352-E215-44EC-88BC-D9FDCA9FA892}" type="pres">
      <dgm:prSet presAssocID="{95CE4459-B58D-4E06-A7AA-B0AB8A54192A}" presName="spacer" presStyleCnt="0"/>
      <dgm:spPr/>
    </dgm:pt>
    <dgm:pt modelId="{165FD52D-D1D3-4CE6-99DE-90852D1951C0}" type="pres">
      <dgm:prSet presAssocID="{C26C59F9-9F39-45EC-80F7-807E9B6FAE8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4A94388-EC2B-4C5C-98C4-4973F0F45309}" type="presOf" srcId="{3A469FF0-2737-4512-BD2E-5082DBD6EAF9}" destId="{FAA99759-2046-4D48-AD07-203061B38420}" srcOrd="0" destOrd="0" presId="urn:microsoft.com/office/officeart/2005/8/layout/vList2"/>
    <dgm:cxn modelId="{561436E1-CA64-4DB9-8D92-B83DD9A3DC23}" type="presOf" srcId="{C26C59F9-9F39-45EC-80F7-807E9B6FAE88}" destId="{165FD52D-D1D3-4CE6-99DE-90852D1951C0}" srcOrd="0" destOrd="0" presId="urn:microsoft.com/office/officeart/2005/8/layout/vList2"/>
    <dgm:cxn modelId="{B0BAE188-EB32-4F83-85E8-8C86B4473E2C}" srcId="{3A469FF0-2737-4512-BD2E-5082DBD6EAF9}" destId="{F608B31A-78CB-48C5-AABF-3F4C3A2CD9A2}" srcOrd="0" destOrd="0" parTransId="{5F321CAC-9955-49F2-962C-CFB5530254FA}" sibTransId="{95CE4459-B58D-4E06-A7AA-B0AB8A54192A}"/>
    <dgm:cxn modelId="{98E96BE9-505B-43A3-9599-C9360CA35C65}" type="presOf" srcId="{F608B31A-78CB-48C5-AABF-3F4C3A2CD9A2}" destId="{86ABE3EA-5963-4CB1-B7CE-83A1175DFE24}" srcOrd="0" destOrd="0" presId="urn:microsoft.com/office/officeart/2005/8/layout/vList2"/>
    <dgm:cxn modelId="{B87B2A03-7550-46D5-B964-3C1DF66F08F7}" srcId="{3A469FF0-2737-4512-BD2E-5082DBD6EAF9}" destId="{C26C59F9-9F39-45EC-80F7-807E9B6FAE88}" srcOrd="1" destOrd="0" parTransId="{10CA0A52-87DD-4E56-B1EB-4E571B519C23}" sibTransId="{256CEB9C-9419-48D5-AACE-24B55E6A751B}"/>
    <dgm:cxn modelId="{7B3E9075-EB0D-4384-A7AF-731EA271A0E9}" type="presParOf" srcId="{FAA99759-2046-4D48-AD07-203061B38420}" destId="{86ABE3EA-5963-4CB1-B7CE-83A1175DFE24}" srcOrd="0" destOrd="0" presId="urn:microsoft.com/office/officeart/2005/8/layout/vList2"/>
    <dgm:cxn modelId="{BD6B5B1E-1E07-48F1-BF97-F324B35C30ED}" type="presParOf" srcId="{FAA99759-2046-4D48-AD07-203061B38420}" destId="{0680A352-E215-44EC-88BC-D9FDCA9FA892}" srcOrd="1" destOrd="0" presId="urn:microsoft.com/office/officeart/2005/8/layout/vList2"/>
    <dgm:cxn modelId="{B4F9C434-2975-4390-8609-F03EEA82CA24}" type="presParOf" srcId="{FAA99759-2046-4D48-AD07-203061B38420}" destId="{165FD52D-D1D3-4CE6-99DE-90852D1951C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76E71D-F46B-4342-9F3F-EAD6EA31BE0F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GB"/>
        </a:p>
      </dgm:t>
    </dgm:pt>
    <dgm:pt modelId="{98B42D28-B5E8-4E16-A89D-6350DAA1940C}">
      <dgm:prSet/>
      <dgm:spPr/>
      <dgm:t>
        <a:bodyPr/>
        <a:lstStyle/>
        <a:p>
          <a:pPr rtl="0"/>
          <a:r>
            <a:rPr lang="en-GB" dirty="0" smtClean="0"/>
            <a:t>HIW Reports and Inspections so far</a:t>
          </a:r>
          <a:br>
            <a:rPr lang="en-GB" dirty="0" smtClean="0"/>
          </a:br>
          <a:endParaRPr lang="en-GB" dirty="0"/>
        </a:p>
      </dgm:t>
    </dgm:pt>
    <dgm:pt modelId="{95FA712E-00A3-475A-AB48-CA70D9CC821E}" type="parTrans" cxnId="{99C0004A-54CB-4736-B9D1-8C2050B74B2F}">
      <dgm:prSet/>
      <dgm:spPr/>
      <dgm:t>
        <a:bodyPr/>
        <a:lstStyle/>
        <a:p>
          <a:endParaRPr lang="en-GB"/>
        </a:p>
      </dgm:t>
    </dgm:pt>
    <dgm:pt modelId="{CDA78C42-62E0-4456-A249-FFAAEBB21C5A}" type="sibTrans" cxnId="{99C0004A-54CB-4736-B9D1-8C2050B74B2F}">
      <dgm:prSet/>
      <dgm:spPr/>
      <dgm:t>
        <a:bodyPr/>
        <a:lstStyle/>
        <a:p>
          <a:endParaRPr lang="en-GB"/>
        </a:p>
      </dgm:t>
    </dgm:pt>
    <dgm:pt modelId="{33A87A3A-03E4-4F88-92DA-420BCAE34D20}" type="pres">
      <dgm:prSet presAssocID="{2876E71D-F46B-4342-9F3F-EAD6EA31BE0F}" presName="linear" presStyleCnt="0">
        <dgm:presLayoutVars>
          <dgm:animLvl val="lvl"/>
          <dgm:resizeHandles val="exact"/>
        </dgm:presLayoutVars>
      </dgm:prSet>
      <dgm:spPr/>
    </dgm:pt>
    <dgm:pt modelId="{9CCD0E2F-0FE6-4F36-B678-0DFF3086D091}" type="pres">
      <dgm:prSet presAssocID="{98B42D28-B5E8-4E16-A89D-6350DAA1940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9C0004A-54CB-4736-B9D1-8C2050B74B2F}" srcId="{2876E71D-F46B-4342-9F3F-EAD6EA31BE0F}" destId="{98B42D28-B5E8-4E16-A89D-6350DAA1940C}" srcOrd="0" destOrd="0" parTransId="{95FA712E-00A3-475A-AB48-CA70D9CC821E}" sibTransId="{CDA78C42-62E0-4456-A249-FFAAEBB21C5A}"/>
    <dgm:cxn modelId="{F7BC58FF-E760-42C3-B964-8F426A9B5C4F}" type="presOf" srcId="{98B42D28-B5E8-4E16-A89D-6350DAA1940C}" destId="{9CCD0E2F-0FE6-4F36-B678-0DFF3086D091}" srcOrd="0" destOrd="0" presId="urn:microsoft.com/office/officeart/2005/8/layout/vList2"/>
    <dgm:cxn modelId="{679E0D96-0453-440A-B062-6AE0E6997D2E}" type="presOf" srcId="{2876E71D-F46B-4342-9F3F-EAD6EA31BE0F}" destId="{33A87A3A-03E4-4F88-92DA-420BCAE34D20}" srcOrd="0" destOrd="0" presId="urn:microsoft.com/office/officeart/2005/8/layout/vList2"/>
    <dgm:cxn modelId="{A11C4A02-B860-432E-9D23-C79B7876A540}" type="presParOf" srcId="{33A87A3A-03E4-4F88-92DA-420BCAE34D20}" destId="{9CCD0E2F-0FE6-4F36-B678-0DFF3086D09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616EA57-30F1-4C1C-A37B-38B0458FC54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BB298584-A3F6-4EB7-A569-EBB3B1494D74}">
      <dgm:prSet/>
      <dgm:spPr/>
      <dgm:t>
        <a:bodyPr/>
        <a:lstStyle/>
        <a:p>
          <a:pPr rtl="0"/>
          <a:r>
            <a:rPr lang="en-GB" b="1" dirty="0" smtClean="0"/>
            <a:t>1 escalation to Health Board from HIW  - almost all the patient records that HIW looked at who had received a scale and polish were charged privately irrespective of whether they were NHS or private patients.</a:t>
          </a:r>
          <a:endParaRPr lang="en-GB" b="1" dirty="0"/>
        </a:p>
      </dgm:t>
    </dgm:pt>
    <dgm:pt modelId="{C37FD8BB-CEC6-460A-8816-93E9597C921F}" type="parTrans" cxnId="{1680DA07-8825-48DE-8013-85DE738EDAD2}">
      <dgm:prSet/>
      <dgm:spPr/>
      <dgm:t>
        <a:bodyPr/>
        <a:lstStyle/>
        <a:p>
          <a:endParaRPr lang="en-GB"/>
        </a:p>
      </dgm:t>
    </dgm:pt>
    <dgm:pt modelId="{4945059B-59F5-4DBE-B2A0-CE4476B1276B}" type="sibTrans" cxnId="{1680DA07-8825-48DE-8013-85DE738EDAD2}">
      <dgm:prSet/>
      <dgm:spPr/>
      <dgm:t>
        <a:bodyPr/>
        <a:lstStyle/>
        <a:p>
          <a:endParaRPr lang="en-GB"/>
        </a:p>
      </dgm:t>
    </dgm:pt>
    <dgm:pt modelId="{EBE39D33-7535-408A-91E2-67AD637DD6AE}">
      <dgm:prSet/>
      <dgm:spPr/>
      <dgm:t>
        <a:bodyPr/>
        <a:lstStyle/>
        <a:p>
          <a:pPr rtl="0"/>
          <a:r>
            <a:rPr lang="en-GB" b="1" dirty="0" smtClean="0"/>
            <a:t>Now the report has been received, dental advisors will visit to discuss further and give the GDPs a chance to respond</a:t>
          </a:r>
          <a:endParaRPr lang="en-GB" b="1" dirty="0"/>
        </a:p>
      </dgm:t>
    </dgm:pt>
    <dgm:pt modelId="{52C9369D-52F7-4BE0-99E6-A5C51663EFAE}" type="parTrans" cxnId="{87CD86FC-DB09-4369-BF83-A071FDF6698D}">
      <dgm:prSet/>
      <dgm:spPr/>
      <dgm:t>
        <a:bodyPr/>
        <a:lstStyle/>
        <a:p>
          <a:endParaRPr lang="en-GB"/>
        </a:p>
      </dgm:t>
    </dgm:pt>
    <dgm:pt modelId="{4035A5AE-0003-43D9-B83D-5BA73A5BD47A}" type="sibTrans" cxnId="{87CD86FC-DB09-4369-BF83-A071FDF6698D}">
      <dgm:prSet/>
      <dgm:spPr/>
      <dgm:t>
        <a:bodyPr/>
        <a:lstStyle/>
        <a:p>
          <a:endParaRPr lang="en-GB"/>
        </a:p>
      </dgm:t>
    </dgm:pt>
    <dgm:pt modelId="{42D54CB4-0CBF-4428-9DEF-0FEE55173972}" type="pres">
      <dgm:prSet presAssocID="{E616EA57-30F1-4C1C-A37B-38B0458FC542}" presName="linear" presStyleCnt="0">
        <dgm:presLayoutVars>
          <dgm:animLvl val="lvl"/>
          <dgm:resizeHandles val="exact"/>
        </dgm:presLayoutVars>
      </dgm:prSet>
      <dgm:spPr/>
    </dgm:pt>
    <dgm:pt modelId="{24E03022-4D3E-4298-BAFA-3836FFA6924C}" type="pres">
      <dgm:prSet presAssocID="{BB298584-A3F6-4EB7-A569-EBB3B1494D7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FF2DA7-C152-4926-BEE7-F40622C90DC0}" type="pres">
      <dgm:prSet presAssocID="{4945059B-59F5-4DBE-B2A0-CE4476B1276B}" presName="spacer" presStyleCnt="0"/>
      <dgm:spPr/>
    </dgm:pt>
    <dgm:pt modelId="{3A2FC21C-95CD-4EAB-854B-455C3C4D4B1F}" type="pres">
      <dgm:prSet presAssocID="{EBE39D33-7535-408A-91E2-67AD637DD6A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680DA07-8825-48DE-8013-85DE738EDAD2}" srcId="{E616EA57-30F1-4C1C-A37B-38B0458FC542}" destId="{BB298584-A3F6-4EB7-A569-EBB3B1494D74}" srcOrd="0" destOrd="0" parTransId="{C37FD8BB-CEC6-460A-8816-93E9597C921F}" sibTransId="{4945059B-59F5-4DBE-B2A0-CE4476B1276B}"/>
    <dgm:cxn modelId="{87CD86FC-DB09-4369-BF83-A071FDF6698D}" srcId="{E616EA57-30F1-4C1C-A37B-38B0458FC542}" destId="{EBE39D33-7535-408A-91E2-67AD637DD6AE}" srcOrd="1" destOrd="0" parTransId="{52C9369D-52F7-4BE0-99E6-A5C51663EFAE}" sibTransId="{4035A5AE-0003-43D9-B83D-5BA73A5BD47A}"/>
    <dgm:cxn modelId="{796BC5E0-3499-48E1-AD94-2FF7C4B9F034}" type="presOf" srcId="{EBE39D33-7535-408A-91E2-67AD637DD6AE}" destId="{3A2FC21C-95CD-4EAB-854B-455C3C4D4B1F}" srcOrd="0" destOrd="0" presId="urn:microsoft.com/office/officeart/2005/8/layout/vList2"/>
    <dgm:cxn modelId="{78F72375-9155-4762-982E-905EDA41B3CD}" type="presOf" srcId="{BB298584-A3F6-4EB7-A569-EBB3B1494D74}" destId="{24E03022-4D3E-4298-BAFA-3836FFA6924C}" srcOrd="0" destOrd="0" presId="urn:microsoft.com/office/officeart/2005/8/layout/vList2"/>
    <dgm:cxn modelId="{3DE4496B-45D2-4B49-AD04-15A22C3DBE79}" type="presOf" srcId="{E616EA57-30F1-4C1C-A37B-38B0458FC542}" destId="{42D54CB4-0CBF-4428-9DEF-0FEE55173972}" srcOrd="0" destOrd="0" presId="urn:microsoft.com/office/officeart/2005/8/layout/vList2"/>
    <dgm:cxn modelId="{C4003CB9-8B5C-4401-A061-2BEDAF570BB5}" type="presParOf" srcId="{42D54CB4-0CBF-4428-9DEF-0FEE55173972}" destId="{24E03022-4D3E-4298-BAFA-3836FFA6924C}" srcOrd="0" destOrd="0" presId="urn:microsoft.com/office/officeart/2005/8/layout/vList2"/>
    <dgm:cxn modelId="{AAE17BEE-E416-42E9-A002-B80728B47BB2}" type="presParOf" srcId="{42D54CB4-0CBF-4428-9DEF-0FEE55173972}" destId="{22FF2DA7-C152-4926-BEE7-F40622C90DC0}" srcOrd="1" destOrd="0" presId="urn:microsoft.com/office/officeart/2005/8/layout/vList2"/>
    <dgm:cxn modelId="{C1641B42-00DD-4951-BA72-1BAB446A6E66}" type="presParOf" srcId="{42D54CB4-0CBF-4428-9DEF-0FEE55173972}" destId="{3A2FC21C-95CD-4EAB-854B-455C3C4D4B1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CC75033-77A0-45DA-A227-9100AACBFEE5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GB"/>
        </a:p>
      </dgm:t>
    </dgm:pt>
    <dgm:pt modelId="{3ED00D4B-BC0D-427E-A8EF-08C6104602E9}">
      <dgm:prSet/>
      <dgm:spPr/>
      <dgm:t>
        <a:bodyPr/>
        <a:lstStyle/>
        <a:p>
          <a:pPr rtl="0"/>
          <a:r>
            <a:rPr lang="en-GB" dirty="0" smtClean="0"/>
            <a:t>Themes from HIW Reports</a:t>
          </a:r>
          <a:endParaRPr lang="en-GB" dirty="0"/>
        </a:p>
      </dgm:t>
    </dgm:pt>
    <dgm:pt modelId="{8BE0EB46-F83E-4B73-A593-854F55B3F320}" type="parTrans" cxnId="{5F265BB9-8EA5-445C-BEBA-58116DD7A2A0}">
      <dgm:prSet/>
      <dgm:spPr/>
      <dgm:t>
        <a:bodyPr/>
        <a:lstStyle/>
        <a:p>
          <a:endParaRPr lang="en-GB"/>
        </a:p>
      </dgm:t>
    </dgm:pt>
    <dgm:pt modelId="{B374014C-D70A-48F0-AF7A-D2404B2F3AD5}" type="sibTrans" cxnId="{5F265BB9-8EA5-445C-BEBA-58116DD7A2A0}">
      <dgm:prSet/>
      <dgm:spPr/>
      <dgm:t>
        <a:bodyPr/>
        <a:lstStyle/>
        <a:p>
          <a:endParaRPr lang="en-GB"/>
        </a:p>
      </dgm:t>
    </dgm:pt>
    <dgm:pt modelId="{60B00A5F-B866-4943-9E06-2894CE59A172}" type="pres">
      <dgm:prSet presAssocID="{2CC75033-77A0-45DA-A227-9100AACBFEE5}" presName="linear" presStyleCnt="0">
        <dgm:presLayoutVars>
          <dgm:animLvl val="lvl"/>
          <dgm:resizeHandles val="exact"/>
        </dgm:presLayoutVars>
      </dgm:prSet>
      <dgm:spPr/>
    </dgm:pt>
    <dgm:pt modelId="{992BBB9C-7D90-495B-9BA7-2AF2B2DEA58C}" type="pres">
      <dgm:prSet presAssocID="{3ED00D4B-BC0D-427E-A8EF-08C6104602E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8F22F93-6A55-4C19-9280-0F9F4F4E58CB}" type="presOf" srcId="{2CC75033-77A0-45DA-A227-9100AACBFEE5}" destId="{60B00A5F-B866-4943-9E06-2894CE59A172}" srcOrd="0" destOrd="0" presId="urn:microsoft.com/office/officeart/2005/8/layout/vList2"/>
    <dgm:cxn modelId="{8E8EFBD5-ACC9-4D1E-A52F-C3EEC40E4219}" type="presOf" srcId="{3ED00D4B-BC0D-427E-A8EF-08C6104602E9}" destId="{992BBB9C-7D90-495B-9BA7-2AF2B2DEA58C}" srcOrd="0" destOrd="0" presId="urn:microsoft.com/office/officeart/2005/8/layout/vList2"/>
    <dgm:cxn modelId="{5F265BB9-8EA5-445C-BEBA-58116DD7A2A0}" srcId="{2CC75033-77A0-45DA-A227-9100AACBFEE5}" destId="{3ED00D4B-BC0D-427E-A8EF-08C6104602E9}" srcOrd="0" destOrd="0" parTransId="{8BE0EB46-F83E-4B73-A593-854F55B3F320}" sibTransId="{B374014C-D70A-48F0-AF7A-D2404B2F3AD5}"/>
    <dgm:cxn modelId="{6D0FCF75-28FE-46AA-A96C-471C76435A1D}" type="presParOf" srcId="{60B00A5F-B866-4943-9E06-2894CE59A172}" destId="{992BBB9C-7D90-495B-9BA7-2AF2B2DEA58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BF96365-A1EA-4C81-8B44-A228D897AB9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448E28F-4D4E-4C32-9CA2-62C2FC38EC3A}">
      <dgm:prSet/>
      <dgm:spPr/>
      <dgm:t>
        <a:bodyPr/>
        <a:lstStyle/>
        <a:p>
          <a:pPr rtl="0"/>
          <a:r>
            <a:rPr lang="en-GB" b="1" dirty="0" smtClean="0"/>
            <a:t>Check your complaints policy:</a:t>
          </a:r>
          <a:endParaRPr lang="en-GB" b="1" dirty="0"/>
        </a:p>
      </dgm:t>
    </dgm:pt>
    <dgm:pt modelId="{6C566B1C-72EC-417F-9A68-503559D75571}" type="parTrans" cxnId="{066BD92B-A8AE-4314-9F4B-7BE6B23A7825}">
      <dgm:prSet/>
      <dgm:spPr/>
      <dgm:t>
        <a:bodyPr/>
        <a:lstStyle/>
        <a:p>
          <a:endParaRPr lang="en-GB"/>
        </a:p>
      </dgm:t>
    </dgm:pt>
    <dgm:pt modelId="{D94B9CA6-4FFF-4F4E-BF43-BA3D37AFA09D}" type="sibTrans" cxnId="{066BD92B-A8AE-4314-9F4B-7BE6B23A7825}">
      <dgm:prSet/>
      <dgm:spPr/>
      <dgm:t>
        <a:bodyPr/>
        <a:lstStyle/>
        <a:p>
          <a:endParaRPr lang="en-GB"/>
        </a:p>
      </dgm:t>
    </dgm:pt>
    <dgm:pt modelId="{DF89354F-760D-4583-9D0A-96F40F02787B}">
      <dgm:prSet/>
      <dgm:spPr/>
      <dgm:t>
        <a:bodyPr/>
        <a:lstStyle/>
        <a:p>
          <a:pPr rtl="0"/>
          <a:r>
            <a:rPr lang="en-GB" b="1" dirty="0" smtClean="0"/>
            <a:t>Are the separate arrangements for NHS and private clear – including timescales for a response?</a:t>
          </a:r>
          <a:endParaRPr lang="en-GB" b="1" dirty="0"/>
        </a:p>
      </dgm:t>
    </dgm:pt>
    <dgm:pt modelId="{11B2042A-5173-4752-B6AC-52079AFBD102}" type="parTrans" cxnId="{BEB08EB8-746A-45BF-A879-31119191CC02}">
      <dgm:prSet/>
      <dgm:spPr/>
      <dgm:t>
        <a:bodyPr/>
        <a:lstStyle/>
        <a:p>
          <a:endParaRPr lang="en-GB"/>
        </a:p>
      </dgm:t>
    </dgm:pt>
    <dgm:pt modelId="{CEFF30A6-4E16-4F2E-823F-B17582C8A51B}" type="sibTrans" cxnId="{BEB08EB8-746A-45BF-A879-31119191CC02}">
      <dgm:prSet/>
      <dgm:spPr/>
      <dgm:t>
        <a:bodyPr/>
        <a:lstStyle/>
        <a:p>
          <a:endParaRPr lang="en-GB"/>
        </a:p>
      </dgm:t>
    </dgm:pt>
    <dgm:pt modelId="{05AF7179-23B2-48AE-B4A4-C3871A2D7FB4}">
      <dgm:prSet/>
      <dgm:spPr/>
      <dgm:t>
        <a:bodyPr/>
        <a:lstStyle/>
        <a:p>
          <a:pPr rtl="0"/>
          <a:r>
            <a:rPr lang="en-GB" b="1" dirty="0" smtClean="0"/>
            <a:t>Are the Community Health Council details included?</a:t>
          </a:r>
          <a:endParaRPr lang="en-GB" b="1" dirty="0"/>
        </a:p>
      </dgm:t>
    </dgm:pt>
    <dgm:pt modelId="{10568618-15CD-4F23-A3FD-7A2A1D9E67E1}" type="parTrans" cxnId="{52A3EE6D-72E5-47BD-8430-2617BD75F0BB}">
      <dgm:prSet/>
      <dgm:spPr/>
      <dgm:t>
        <a:bodyPr/>
        <a:lstStyle/>
        <a:p>
          <a:endParaRPr lang="en-GB"/>
        </a:p>
      </dgm:t>
    </dgm:pt>
    <dgm:pt modelId="{AB06F9CD-96F4-40F9-B678-4D01AD287A7F}" type="sibTrans" cxnId="{52A3EE6D-72E5-47BD-8430-2617BD75F0BB}">
      <dgm:prSet/>
      <dgm:spPr/>
      <dgm:t>
        <a:bodyPr/>
        <a:lstStyle/>
        <a:p>
          <a:endParaRPr lang="en-GB"/>
        </a:p>
      </dgm:t>
    </dgm:pt>
    <dgm:pt modelId="{63A3DF3D-BA65-4794-B504-EF64FD978A23}">
      <dgm:prSet/>
      <dgm:spPr/>
      <dgm:t>
        <a:bodyPr/>
        <a:lstStyle/>
        <a:p>
          <a:pPr rtl="0"/>
          <a:r>
            <a:rPr lang="en-GB" b="1" dirty="0" smtClean="0"/>
            <a:t>Is the complaints poster displayed clearly for patients?</a:t>
          </a:r>
          <a:endParaRPr lang="en-GB" b="1" dirty="0"/>
        </a:p>
      </dgm:t>
    </dgm:pt>
    <dgm:pt modelId="{0AC821A6-585F-4D2E-AF8C-20F072BFC63B}" type="parTrans" cxnId="{602E63FE-F9F4-4171-904B-F2D910D4DC77}">
      <dgm:prSet/>
      <dgm:spPr/>
      <dgm:t>
        <a:bodyPr/>
        <a:lstStyle/>
        <a:p>
          <a:endParaRPr lang="en-GB"/>
        </a:p>
      </dgm:t>
    </dgm:pt>
    <dgm:pt modelId="{7D945BE2-D316-4847-9F80-1EE7C406EB6A}" type="sibTrans" cxnId="{602E63FE-F9F4-4171-904B-F2D910D4DC77}">
      <dgm:prSet/>
      <dgm:spPr/>
      <dgm:t>
        <a:bodyPr/>
        <a:lstStyle/>
        <a:p>
          <a:endParaRPr lang="en-GB"/>
        </a:p>
      </dgm:t>
    </dgm:pt>
    <dgm:pt modelId="{E6010715-0378-42C3-9D77-94C80E8E3117}" type="pres">
      <dgm:prSet presAssocID="{ABF96365-A1EA-4C81-8B44-A228D897AB93}" presName="linear" presStyleCnt="0">
        <dgm:presLayoutVars>
          <dgm:animLvl val="lvl"/>
          <dgm:resizeHandles val="exact"/>
        </dgm:presLayoutVars>
      </dgm:prSet>
      <dgm:spPr/>
    </dgm:pt>
    <dgm:pt modelId="{ECFBC7F3-0ED1-452E-A039-C20983877DB5}" type="pres">
      <dgm:prSet presAssocID="{0448E28F-4D4E-4C32-9CA2-62C2FC38EC3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F1967AA-D976-4408-97A6-CE3E848775E7}" type="pres">
      <dgm:prSet presAssocID="{D94B9CA6-4FFF-4F4E-BF43-BA3D37AFA09D}" presName="spacer" presStyleCnt="0"/>
      <dgm:spPr/>
    </dgm:pt>
    <dgm:pt modelId="{DBE08DA3-0F9F-4088-B873-88594EE381A0}" type="pres">
      <dgm:prSet presAssocID="{DF89354F-760D-4583-9D0A-96F40F02787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54BF51-D50D-4649-90D5-B3B6B0768C5A}" type="pres">
      <dgm:prSet presAssocID="{CEFF30A6-4E16-4F2E-823F-B17582C8A51B}" presName="spacer" presStyleCnt="0"/>
      <dgm:spPr/>
    </dgm:pt>
    <dgm:pt modelId="{77B87A5C-C911-4306-A666-B69AAC8499A0}" type="pres">
      <dgm:prSet presAssocID="{05AF7179-23B2-48AE-B4A4-C3871A2D7FB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A27F01A-8AB7-417E-863E-F37D09E24E46}" type="pres">
      <dgm:prSet presAssocID="{AB06F9CD-96F4-40F9-B678-4D01AD287A7F}" presName="spacer" presStyleCnt="0"/>
      <dgm:spPr/>
    </dgm:pt>
    <dgm:pt modelId="{0AB6B62E-26DB-4206-A815-9D7B3131E240}" type="pres">
      <dgm:prSet presAssocID="{63A3DF3D-BA65-4794-B504-EF64FD978A2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66BD92B-A8AE-4314-9F4B-7BE6B23A7825}" srcId="{ABF96365-A1EA-4C81-8B44-A228D897AB93}" destId="{0448E28F-4D4E-4C32-9CA2-62C2FC38EC3A}" srcOrd="0" destOrd="0" parTransId="{6C566B1C-72EC-417F-9A68-503559D75571}" sibTransId="{D94B9CA6-4FFF-4F4E-BF43-BA3D37AFA09D}"/>
    <dgm:cxn modelId="{BEB08EB8-746A-45BF-A879-31119191CC02}" srcId="{ABF96365-A1EA-4C81-8B44-A228D897AB93}" destId="{DF89354F-760D-4583-9D0A-96F40F02787B}" srcOrd="1" destOrd="0" parTransId="{11B2042A-5173-4752-B6AC-52079AFBD102}" sibTransId="{CEFF30A6-4E16-4F2E-823F-B17582C8A51B}"/>
    <dgm:cxn modelId="{9C658A6F-C928-4AEC-9DE3-A5EC8697FC99}" type="presOf" srcId="{05AF7179-23B2-48AE-B4A4-C3871A2D7FB4}" destId="{77B87A5C-C911-4306-A666-B69AAC8499A0}" srcOrd="0" destOrd="0" presId="urn:microsoft.com/office/officeart/2005/8/layout/vList2"/>
    <dgm:cxn modelId="{D7FBF475-1AAB-4F66-AA28-AD6033B95D69}" type="presOf" srcId="{0448E28F-4D4E-4C32-9CA2-62C2FC38EC3A}" destId="{ECFBC7F3-0ED1-452E-A039-C20983877DB5}" srcOrd="0" destOrd="0" presId="urn:microsoft.com/office/officeart/2005/8/layout/vList2"/>
    <dgm:cxn modelId="{78F166FF-BBD2-412E-85CD-93DB4B47C844}" type="presOf" srcId="{DF89354F-760D-4583-9D0A-96F40F02787B}" destId="{DBE08DA3-0F9F-4088-B873-88594EE381A0}" srcOrd="0" destOrd="0" presId="urn:microsoft.com/office/officeart/2005/8/layout/vList2"/>
    <dgm:cxn modelId="{F6B8563C-9B58-42BC-AC99-95F5C60646CE}" type="presOf" srcId="{63A3DF3D-BA65-4794-B504-EF64FD978A23}" destId="{0AB6B62E-26DB-4206-A815-9D7B3131E240}" srcOrd="0" destOrd="0" presId="urn:microsoft.com/office/officeart/2005/8/layout/vList2"/>
    <dgm:cxn modelId="{602E63FE-F9F4-4171-904B-F2D910D4DC77}" srcId="{ABF96365-A1EA-4C81-8B44-A228D897AB93}" destId="{63A3DF3D-BA65-4794-B504-EF64FD978A23}" srcOrd="3" destOrd="0" parTransId="{0AC821A6-585F-4D2E-AF8C-20F072BFC63B}" sibTransId="{7D945BE2-D316-4847-9F80-1EE7C406EB6A}"/>
    <dgm:cxn modelId="{52A3EE6D-72E5-47BD-8430-2617BD75F0BB}" srcId="{ABF96365-A1EA-4C81-8B44-A228D897AB93}" destId="{05AF7179-23B2-48AE-B4A4-C3871A2D7FB4}" srcOrd="2" destOrd="0" parTransId="{10568618-15CD-4F23-A3FD-7A2A1D9E67E1}" sibTransId="{AB06F9CD-96F4-40F9-B678-4D01AD287A7F}"/>
    <dgm:cxn modelId="{98807D5C-9A78-48B0-91DE-F134A698CB8F}" type="presOf" srcId="{ABF96365-A1EA-4C81-8B44-A228D897AB93}" destId="{E6010715-0378-42C3-9D77-94C80E8E3117}" srcOrd="0" destOrd="0" presId="urn:microsoft.com/office/officeart/2005/8/layout/vList2"/>
    <dgm:cxn modelId="{75575F51-5AFA-4ACA-A927-7CDBA741EF00}" type="presParOf" srcId="{E6010715-0378-42C3-9D77-94C80E8E3117}" destId="{ECFBC7F3-0ED1-452E-A039-C20983877DB5}" srcOrd="0" destOrd="0" presId="urn:microsoft.com/office/officeart/2005/8/layout/vList2"/>
    <dgm:cxn modelId="{37148371-17DD-468E-B6D2-49C53C0C7FBB}" type="presParOf" srcId="{E6010715-0378-42C3-9D77-94C80E8E3117}" destId="{5F1967AA-D976-4408-97A6-CE3E848775E7}" srcOrd="1" destOrd="0" presId="urn:microsoft.com/office/officeart/2005/8/layout/vList2"/>
    <dgm:cxn modelId="{BF4C7DAE-E4B3-4687-80CD-AF1BD076E1BA}" type="presParOf" srcId="{E6010715-0378-42C3-9D77-94C80E8E3117}" destId="{DBE08DA3-0F9F-4088-B873-88594EE381A0}" srcOrd="2" destOrd="0" presId="urn:microsoft.com/office/officeart/2005/8/layout/vList2"/>
    <dgm:cxn modelId="{62295281-8AD0-4998-9BDD-F58CCFE1ED8F}" type="presParOf" srcId="{E6010715-0378-42C3-9D77-94C80E8E3117}" destId="{FC54BF51-D50D-4649-90D5-B3B6B0768C5A}" srcOrd="3" destOrd="0" presId="urn:microsoft.com/office/officeart/2005/8/layout/vList2"/>
    <dgm:cxn modelId="{135E0CFF-DE78-489A-AB18-DE37088A3B05}" type="presParOf" srcId="{E6010715-0378-42C3-9D77-94C80E8E3117}" destId="{77B87A5C-C911-4306-A666-B69AAC8499A0}" srcOrd="4" destOrd="0" presId="urn:microsoft.com/office/officeart/2005/8/layout/vList2"/>
    <dgm:cxn modelId="{17724043-EC64-4FCD-B701-74B5413C780C}" type="presParOf" srcId="{E6010715-0378-42C3-9D77-94C80E8E3117}" destId="{5A27F01A-8AB7-417E-863E-F37D09E24E46}" srcOrd="5" destOrd="0" presId="urn:microsoft.com/office/officeart/2005/8/layout/vList2"/>
    <dgm:cxn modelId="{1C072073-B27D-48A6-A37E-85857B227B45}" type="presParOf" srcId="{E6010715-0378-42C3-9D77-94C80E8E3117}" destId="{0AB6B62E-26DB-4206-A815-9D7B3131E24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D7095F7-D240-4D7E-9265-1208955634EB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GB"/>
        </a:p>
      </dgm:t>
    </dgm:pt>
    <dgm:pt modelId="{D1226991-7CC2-442A-8ABC-E77DE97097E9}">
      <dgm:prSet/>
      <dgm:spPr/>
      <dgm:t>
        <a:bodyPr/>
        <a:lstStyle/>
        <a:p>
          <a:pPr rtl="0"/>
          <a:r>
            <a:rPr lang="en-GB" dirty="0" smtClean="0"/>
            <a:t>Themes from HIW Reports</a:t>
          </a:r>
          <a:endParaRPr lang="en-GB" dirty="0"/>
        </a:p>
      </dgm:t>
    </dgm:pt>
    <dgm:pt modelId="{2ED2AAC9-58D5-4B62-B29C-AE4944A45F24}" type="parTrans" cxnId="{2CB01913-DA53-498E-B97D-9FD7528340CA}">
      <dgm:prSet/>
      <dgm:spPr/>
      <dgm:t>
        <a:bodyPr/>
        <a:lstStyle/>
        <a:p>
          <a:endParaRPr lang="en-GB"/>
        </a:p>
      </dgm:t>
    </dgm:pt>
    <dgm:pt modelId="{582E6280-2026-4242-81AA-DCF5F7C36C84}" type="sibTrans" cxnId="{2CB01913-DA53-498E-B97D-9FD7528340CA}">
      <dgm:prSet/>
      <dgm:spPr/>
      <dgm:t>
        <a:bodyPr/>
        <a:lstStyle/>
        <a:p>
          <a:endParaRPr lang="en-GB"/>
        </a:p>
      </dgm:t>
    </dgm:pt>
    <dgm:pt modelId="{D3DBF123-50B6-41A6-9379-F251BEE109DC}" type="pres">
      <dgm:prSet presAssocID="{7D7095F7-D240-4D7E-9265-1208955634EB}" presName="linear" presStyleCnt="0">
        <dgm:presLayoutVars>
          <dgm:animLvl val="lvl"/>
          <dgm:resizeHandles val="exact"/>
        </dgm:presLayoutVars>
      </dgm:prSet>
      <dgm:spPr/>
    </dgm:pt>
    <dgm:pt modelId="{4512B1ED-237D-44E0-9E23-832CCA551E8D}" type="pres">
      <dgm:prSet presAssocID="{D1226991-7CC2-442A-8ABC-E77DE97097E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2D73247-76C9-4CEE-ACB3-2D1F2C6EA0EC}" type="presOf" srcId="{7D7095F7-D240-4D7E-9265-1208955634EB}" destId="{D3DBF123-50B6-41A6-9379-F251BEE109DC}" srcOrd="0" destOrd="0" presId="urn:microsoft.com/office/officeart/2005/8/layout/vList2"/>
    <dgm:cxn modelId="{396C3793-7288-4661-AAAA-04C1678A96AF}" type="presOf" srcId="{D1226991-7CC2-442A-8ABC-E77DE97097E9}" destId="{4512B1ED-237D-44E0-9E23-832CCA551E8D}" srcOrd="0" destOrd="0" presId="urn:microsoft.com/office/officeart/2005/8/layout/vList2"/>
    <dgm:cxn modelId="{2CB01913-DA53-498E-B97D-9FD7528340CA}" srcId="{7D7095F7-D240-4D7E-9265-1208955634EB}" destId="{D1226991-7CC2-442A-8ABC-E77DE97097E9}" srcOrd="0" destOrd="0" parTransId="{2ED2AAC9-58D5-4B62-B29C-AE4944A45F24}" sibTransId="{582E6280-2026-4242-81AA-DCF5F7C36C84}"/>
    <dgm:cxn modelId="{CBBF3106-4DE5-4FAF-9C1F-E7DEC0E3E990}" type="presParOf" srcId="{D3DBF123-50B6-41A6-9379-F251BEE109DC}" destId="{4512B1ED-237D-44E0-9E23-832CCA551E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267C3FF-2C70-4B5B-B383-C3F22AAC6A2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52B83A9D-45C4-4A97-96CC-4CB19C23CF4E}">
      <dgm:prSet/>
      <dgm:spPr/>
      <dgm:t>
        <a:bodyPr/>
        <a:lstStyle/>
        <a:p>
          <a:pPr rtl="0"/>
          <a:r>
            <a:rPr lang="en-GB" dirty="0" smtClean="0"/>
            <a:t>Is health promotion information available – in particular smoking cessation, mouth cancer awareness?</a:t>
          </a:r>
          <a:endParaRPr lang="en-GB" dirty="0"/>
        </a:p>
      </dgm:t>
    </dgm:pt>
    <dgm:pt modelId="{2F81E93E-7584-4044-9CAF-1413A8EB5E0A}" type="parTrans" cxnId="{90A4F177-2945-484E-82B1-351DAC9F97F5}">
      <dgm:prSet/>
      <dgm:spPr/>
      <dgm:t>
        <a:bodyPr/>
        <a:lstStyle/>
        <a:p>
          <a:endParaRPr lang="en-GB"/>
        </a:p>
      </dgm:t>
    </dgm:pt>
    <dgm:pt modelId="{2FC967B2-1EBD-4F53-8D8E-F22E3F15556E}" type="sibTrans" cxnId="{90A4F177-2945-484E-82B1-351DAC9F97F5}">
      <dgm:prSet/>
      <dgm:spPr/>
      <dgm:t>
        <a:bodyPr/>
        <a:lstStyle/>
        <a:p>
          <a:endParaRPr lang="en-GB"/>
        </a:p>
      </dgm:t>
    </dgm:pt>
    <dgm:pt modelId="{72046898-DDCB-4484-A2DA-51B937D95BF5}">
      <dgm:prSet/>
      <dgm:spPr/>
      <dgm:t>
        <a:bodyPr/>
        <a:lstStyle/>
        <a:p>
          <a:pPr rtl="0"/>
          <a:r>
            <a:rPr lang="en-GB" dirty="0" smtClean="0"/>
            <a:t>Is there a robust method of gaining patient views and feedback to regularly assess service quality?</a:t>
          </a:r>
          <a:endParaRPr lang="en-GB" dirty="0"/>
        </a:p>
      </dgm:t>
    </dgm:pt>
    <dgm:pt modelId="{2A6C712C-97C6-4D29-B328-9CE610A3F366}" type="parTrans" cxnId="{7C5CB701-0FB8-4E95-8815-AA97E79F4C66}">
      <dgm:prSet/>
      <dgm:spPr/>
      <dgm:t>
        <a:bodyPr/>
        <a:lstStyle/>
        <a:p>
          <a:endParaRPr lang="en-GB"/>
        </a:p>
      </dgm:t>
    </dgm:pt>
    <dgm:pt modelId="{6694B5ED-05E5-4EEF-80A2-A6E0C719A2CD}" type="sibTrans" cxnId="{7C5CB701-0FB8-4E95-8815-AA97E79F4C66}">
      <dgm:prSet/>
      <dgm:spPr/>
      <dgm:t>
        <a:bodyPr/>
        <a:lstStyle/>
        <a:p>
          <a:endParaRPr lang="en-GB"/>
        </a:p>
      </dgm:t>
    </dgm:pt>
    <dgm:pt modelId="{ACAE80FB-18B2-467F-8476-2C96BB697312}" type="pres">
      <dgm:prSet presAssocID="{A267C3FF-2C70-4B5B-B383-C3F22AAC6A2C}" presName="linear" presStyleCnt="0">
        <dgm:presLayoutVars>
          <dgm:animLvl val="lvl"/>
          <dgm:resizeHandles val="exact"/>
        </dgm:presLayoutVars>
      </dgm:prSet>
      <dgm:spPr/>
    </dgm:pt>
    <dgm:pt modelId="{7E296DE9-9B2A-4C1D-A620-278766D8783C}" type="pres">
      <dgm:prSet presAssocID="{52B83A9D-45C4-4A97-96CC-4CB19C23CF4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E421468-E78C-463B-98D7-253BE0C5D2FB}" type="pres">
      <dgm:prSet presAssocID="{2FC967B2-1EBD-4F53-8D8E-F22E3F15556E}" presName="spacer" presStyleCnt="0"/>
      <dgm:spPr/>
    </dgm:pt>
    <dgm:pt modelId="{2F8D555D-E387-4858-B45C-F8342B7D1C90}" type="pres">
      <dgm:prSet presAssocID="{72046898-DDCB-4484-A2DA-51B937D95BF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0A4F177-2945-484E-82B1-351DAC9F97F5}" srcId="{A267C3FF-2C70-4B5B-B383-C3F22AAC6A2C}" destId="{52B83A9D-45C4-4A97-96CC-4CB19C23CF4E}" srcOrd="0" destOrd="0" parTransId="{2F81E93E-7584-4044-9CAF-1413A8EB5E0A}" sibTransId="{2FC967B2-1EBD-4F53-8D8E-F22E3F15556E}"/>
    <dgm:cxn modelId="{3A3F9211-7DD9-4D84-A789-B3834EAA5FF2}" type="presOf" srcId="{A267C3FF-2C70-4B5B-B383-C3F22AAC6A2C}" destId="{ACAE80FB-18B2-467F-8476-2C96BB697312}" srcOrd="0" destOrd="0" presId="urn:microsoft.com/office/officeart/2005/8/layout/vList2"/>
    <dgm:cxn modelId="{B313F63C-53B7-45D6-A116-159C0896BB93}" type="presOf" srcId="{52B83A9D-45C4-4A97-96CC-4CB19C23CF4E}" destId="{7E296DE9-9B2A-4C1D-A620-278766D8783C}" srcOrd="0" destOrd="0" presId="urn:microsoft.com/office/officeart/2005/8/layout/vList2"/>
    <dgm:cxn modelId="{7C5CB701-0FB8-4E95-8815-AA97E79F4C66}" srcId="{A267C3FF-2C70-4B5B-B383-C3F22AAC6A2C}" destId="{72046898-DDCB-4484-A2DA-51B937D95BF5}" srcOrd="1" destOrd="0" parTransId="{2A6C712C-97C6-4D29-B328-9CE610A3F366}" sibTransId="{6694B5ED-05E5-4EEF-80A2-A6E0C719A2CD}"/>
    <dgm:cxn modelId="{CCE82380-99D2-47B8-94FA-EA9DC916A5A4}" type="presOf" srcId="{72046898-DDCB-4484-A2DA-51B937D95BF5}" destId="{2F8D555D-E387-4858-B45C-F8342B7D1C90}" srcOrd="0" destOrd="0" presId="urn:microsoft.com/office/officeart/2005/8/layout/vList2"/>
    <dgm:cxn modelId="{F381D361-234D-445A-A7A9-827BC42CA8B8}" type="presParOf" srcId="{ACAE80FB-18B2-467F-8476-2C96BB697312}" destId="{7E296DE9-9B2A-4C1D-A620-278766D8783C}" srcOrd="0" destOrd="0" presId="urn:microsoft.com/office/officeart/2005/8/layout/vList2"/>
    <dgm:cxn modelId="{9300357E-88B6-4991-93FE-9152AA9EB9DB}" type="presParOf" srcId="{ACAE80FB-18B2-467F-8476-2C96BB697312}" destId="{8E421468-E78C-463B-98D7-253BE0C5D2FB}" srcOrd="1" destOrd="0" presId="urn:microsoft.com/office/officeart/2005/8/layout/vList2"/>
    <dgm:cxn modelId="{B3E2079C-1908-41B2-B0F2-B564AD298870}" type="presParOf" srcId="{ACAE80FB-18B2-467F-8476-2C96BB697312}" destId="{2F8D555D-E387-4858-B45C-F8342B7D1C9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C6CF5FB-78F7-4175-BAA3-384CE0ABE158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GB"/>
        </a:p>
      </dgm:t>
    </dgm:pt>
    <dgm:pt modelId="{02E13885-C0E1-4D60-A37E-0DFEFC861D4C}">
      <dgm:prSet/>
      <dgm:spPr/>
      <dgm:t>
        <a:bodyPr/>
        <a:lstStyle/>
        <a:p>
          <a:pPr rtl="0"/>
          <a:r>
            <a:rPr lang="en-GB" dirty="0" smtClean="0"/>
            <a:t>Most mentioned theme from HIW Reports - radiography</a:t>
          </a:r>
          <a:endParaRPr lang="en-GB" dirty="0"/>
        </a:p>
      </dgm:t>
    </dgm:pt>
    <dgm:pt modelId="{C90C0750-9709-4098-89DC-8E7157D5EDE7}" type="parTrans" cxnId="{0BE3C5BC-FEB5-418B-8524-A775F2299B68}">
      <dgm:prSet/>
      <dgm:spPr/>
      <dgm:t>
        <a:bodyPr/>
        <a:lstStyle/>
        <a:p>
          <a:endParaRPr lang="en-GB"/>
        </a:p>
      </dgm:t>
    </dgm:pt>
    <dgm:pt modelId="{F300D3C1-4F5E-4648-8C6D-4293707ED3A4}" type="sibTrans" cxnId="{0BE3C5BC-FEB5-418B-8524-A775F2299B68}">
      <dgm:prSet/>
      <dgm:spPr/>
      <dgm:t>
        <a:bodyPr/>
        <a:lstStyle/>
        <a:p>
          <a:endParaRPr lang="en-GB"/>
        </a:p>
      </dgm:t>
    </dgm:pt>
    <dgm:pt modelId="{12407397-CAF7-4BB1-AB03-242C90159E03}" type="pres">
      <dgm:prSet presAssocID="{BC6CF5FB-78F7-4175-BAA3-384CE0ABE158}" presName="linear" presStyleCnt="0">
        <dgm:presLayoutVars>
          <dgm:animLvl val="lvl"/>
          <dgm:resizeHandles val="exact"/>
        </dgm:presLayoutVars>
      </dgm:prSet>
      <dgm:spPr/>
    </dgm:pt>
    <dgm:pt modelId="{3D0A52BE-CD26-4EB2-9E21-A8732D9A05D2}" type="pres">
      <dgm:prSet presAssocID="{02E13885-C0E1-4D60-A37E-0DFEFC861D4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00C18A4-A440-40D5-9BB6-EE0F723776B5}" type="presOf" srcId="{02E13885-C0E1-4D60-A37E-0DFEFC861D4C}" destId="{3D0A52BE-CD26-4EB2-9E21-A8732D9A05D2}" srcOrd="0" destOrd="0" presId="urn:microsoft.com/office/officeart/2005/8/layout/vList2"/>
    <dgm:cxn modelId="{0BE3C5BC-FEB5-418B-8524-A775F2299B68}" srcId="{BC6CF5FB-78F7-4175-BAA3-384CE0ABE158}" destId="{02E13885-C0E1-4D60-A37E-0DFEFC861D4C}" srcOrd="0" destOrd="0" parTransId="{C90C0750-9709-4098-89DC-8E7157D5EDE7}" sibTransId="{F300D3C1-4F5E-4648-8C6D-4293707ED3A4}"/>
    <dgm:cxn modelId="{8D272BAF-2534-4901-8371-452DD759BB37}" type="presOf" srcId="{BC6CF5FB-78F7-4175-BAA3-384CE0ABE158}" destId="{12407397-CAF7-4BB1-AB03-242C90159E03}" srcOrd="0" destOrd="0" presId="urn:microsoft.com/office/officeart/2005/8/layout/vList2"/>
    <dgm:cxn modelId="{8FC212F8-48B9-4A1A-AD43-36B7E0EE652C}" type="presParOf" srcId="{12407397-CAF7-4BB1-AB03-242C90159E03}" destId="{3D0A52BE-CD26-4EB2-9E21-A8732D9A05D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E2F596A-83AA-44D0-A6A2-382935DB0DC6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GB"/>
        </a:p>
      </dgm:t>
    </dgm:pt>
    <dgm:pt modelId="{EAE51FC2-7266-4AAF-B253-5D8739A2C27D}">
      <dgm:prSet/>
      <dgm:spPr/>
      <dgm:t>
        <a:bodyPr/>
        <a:lstStyle/>
        <a:p>
          <a:pPr rtl="0"/>
          <a:r>
            <a:rPr lang="en-GB" b="1" dirty="0" smtClean="0">
              <a:solidFill>
                <a:schemeClr val="tx1"/>
              </a:solidFill>
            </a:rPr>
            <a:t>Quality assurance audits to be completed</a:t>
          </a:r>
          <a:endParaRPr lang="en-GB" b="1" dirty="0">
            <a:solidFill>
              <a:schemeClr val="tx1"/>
            </a:solidFill>
          </a:endParaRPr>
        </a:p>
      </dgm:t>
    </dgm:pt>
    <dgm:pt modelId="{69C72EDD-7DE4-4CF0-9637-A81004804418}" type="parTrans" cxnId="{D0BCF7F5-0AB4-4EAF-AC70-DA8AA37633A3}">
      <dgm:prSet/>
      <dgm:spPr/>
      <dgm:t>
        <a:bodyPr/>
        <a:lstStyle/>
        <a:p>
          <a:endParaRPr lang="en-GB"/>
        </a:p>
      </dgm:t>
    </dgm:pt>
    <dgm:pt modelId="{8FBDABC7-EACC-43FE-9FC2-D365C720EACE}" type="sibTrans" cxnId="{D0BCF7F5-0AB4-4EAF-AC70-DA8AA37633A3}">
      <dgm:prSet/>
      <dgm:spPr/>
      <dgm:t>
        <a:bodyPr/>
        <a:lstStyle/>
        <a:p>
          <a:endParaRPr lang="en-GB"/>
        </a:p>
      </dgm:t>
    </dgm:pt>
    <dgm:pt modelId="{BB00B348-5A89-4A44-B3C6-02A8DFE1B2BA}">
      <dgm:prSet/>
      <dgm:spPr/>
      <dgm:t>
        <a:bodyPr/>
        <a:lstStyle/>
        <a:p>
          <a:pPr rtl="0"/>
          <a:r>
            <a:rPr lang="en-GB" b="1" dirty="0" smtClean="0">
              <a:solidFill>
                <a:schemeClr val="tx1"/>
              </a:solidFill>
            </a:rPr>
            <a:t>Centralised radiation protection file including name of supervisor</a:t>
          </a:r>
          <a:endParaRPr lang="en-GB" b="1" dirty="0">
            <a:solidFill>
              <a:schemeClr val="tx1"/>
            </a:solidFill>
          </a:endParaRPr>
        </a:p>
      </dgm:t>
    </dgm:pt>
    <dgm:pt modelId="{C809B141-95EA-4455-B4EE-D24096A064D4}" type="parTrans" cxnId="{D96308F8-A070-45BF-A584-3A2F7A1A16AC}">
      <dgm:prSet/>
      <dgm:spPr/>
      <dgm:t>
        <a:bodyPr/>
        <a:lstStyle/>
        <a:p>
          <a:endParaRPr lang="en-GB"/>
        </a:p>
      </dgm:t>
    </dgm:pt>
    <dgm:pt modelId="{A0BF3F20-7129-439E-8E05-1181160BE67A}" type="sibTrans" cxnId="{D96308F8-A070-45BF-A584-3A2F7A1A16AC}">
      <dgm:prSet/>
      <dgm:spPr/>
      <dgm:t>
        <a:bodyPr/>
        <a:lstStyle/>
        <a:p>
          <a:endParaRPr lang="en-GB"/>
        </a:p>
      </dgm:t>
    </dgm:pt>
    <dgm:pt modelId="{CA270203-B16C-48F1-8C24-D45C72057C6C}">
      <dgm:prSet/>
      <dgm:spPr/>
      <dgm:t>
        <a:bodyPr/>
        <a:lstStyle/>
        <a:p>
          <a:pPr rtl="0"/>
          <a:r>
            <a:rPr lang="en-GB" b="1" dirty="0" smtClean="0">
              <a:solidFill>
                <a:schemeClr val="tx1"/>
              </a:solidFill>
            </a:rPr>
            <a:t>All appropriate staff have ionising radiation training with a 5 year update</a:t>
          </a:r>
          <a:endParaRPr lang="en-GB" b="1" dirty="0">
            <a:solidFill>
              <a:schemeClr val="tx1"/>
            </a:solidFill>
          </a:endParaRPr>
        </a:p>
      </dgm:t>
    </dgm:pt>
    <dgm:pt modelId="{39F75C60-EB15-4E60-A500-BF4608042616}" type="parTrans" cxnId="{AB4F9E80-84C3-40A8-92EC-FF8953537E3E}">
      <dgm:prSet/>
      <dgm:spPr/>
      <dgm:t>
        <a:bodyPr/>
        <a:lstStyle/>
        <a:p>
          <a:endParaRPr lang="en-GB"/>
        </a:p>
      </dgm:t>
    </dgm:pt>
    <dgm:pt modelId="{7F279100-672E-4318-B781-775A1BEF1CB9}" type="sibTrans" cxnId="{AB4F9E80-84C3-40A8-92EC-FF8953537E3E}">
      <dgm:prSet/>
      <dgm:spPr/>
      <dgm:t>
        <a:bodyPr/>
        <a:lstStyle/>
        <a:p>
          <a:endParaRPr lang="en-GB"/>
        </a:p>
      </dgm:t>
    </dgm:pt>
    <dgm:pt modelId="{D85E73E5-769E-4B2A-B8E5-69281C3490E1}">
      <dgm:prSet/>
      <dgm:spPr/>
      <dgm:t>
        <a:bodyPr/>
        <a:lstStyle/>
        <a:p>
          <a:pPr rtl="0"/>
          <a:r>
            <a:rPr lang="en-GB" b="1" dirty="0" smtClean="0">
              <a:solidFill>
                <a:schemeClr val="tx1"/>
              </a:solidFill>
            </a:rPr>
            <a:t>Position of isolation switch</a:t>
          </a:r>
          <a:endParaRPr lang="en-GB" b="1" dirty="0">
            <a:solidFill>
              <a:schemeClr val="tx1"/>
            </a:solidFill>
          </a:endParaRPr>
        </a:p>
      </dgm:t>
    </dgm:pt>
    <dgm:pt modelId="{603927DC-F929-42B6-8199-19FB1D9146ED}" type="parTrans" cxnId="{44352F34-7281-48A7-AD27-6F964F15E0E4}">
      <dgm:prSet/>
      <dgm:spPr/>
      <dgm:t>
        <a:bodyPr/>
        <a:lstStyle/>
        <a:p>
          <a:endParaRPr lang="en-GB"/>
        </a:p>
      </dgm:t>
    </dgm:pt>
    <dgm:pt modelId="{303E8425-4E72-474D-AE65-1A1DDFB404FD}" type="sibTrans" cxnId="{44352F34-7281-48A7-AD27-6F964F15E0E4}">
      <dgm:prSet/>
      <dgm:spPr/>
      <dgm:t>
        <a:bodyPr/>
        <a:lstStyle/>
        <a:p>
          <a:endParaRPr lang="en-GB"/>
        </a:p>
      </dgm:t>
    </dgm:pt>
    <dgm:pt modelId="{057F72D3-B478-41F1-A96E-17050508658F}">
      <dgm:prSet/>
      <dgm:spPr/>
      <dgm:t>
        <a:bodyPr/>
        <a:lstStyle/>
        <a:p>
          <a:pPr rtl="0"/>
          <a:r>
            <a:rPr lang="en-GB" b="1" dirty="0" smtClean="0">
              <a:solidFill>
                <a:schemeClr val="tx1"/>
              </a:solidFill>
            </a:rPr>
            <a:t>Compliance with IRMER regulations on recording and reporting on patient radiograph</a:t>
          </a:r>
          <a:r>
            <a:rPr lang="en-GB" dirty="0" smtClean="0"/>
            <a:t>s</a:t>
          </a:r>
          <a:endParaRPr lang="en-GB" dirty="0"/>
        </a:p>
      </dgm:t>
    </dgm:pt>
    <dgm:pt modelId="{D9DC4520-8CAD-4899-A55C-8D792EEFAE23}" type="parTrans" cxnId="{549BF125-5133-4994-8682-1ADC3E1C872C}">
      <dgm:prSet/>
      <dgm:spPr/>
      <dgm:t>
        <a:bodyPr/>
        <a:lstStyle/>
        <a:p>
          <a:endParaRPr lang="en-GB"/>
        </a:p>
      </dgm:t>
    </dgm:pt>
    <dgm:pt modelId="{FB965771-2CCE-4127-95D7-8CC90655468D}" type="sibTrans" cxnId="{549BF125-5133-4994-8682-1ADC3E1C872C}">
      <dgm:prSet/>
      <dgm:spPr/>
      <dgm:t>
        <a:bodyPr/>
        <a:lstStyle/>
        <a:p>
          <a:endParaRPr lang="en-GB"/>
        </a:p>
      </dgm:t>
    </dgm:pt>
    <dgm:pt modelId="{55DEF8D1-0C58-42EE-868C-EB6DB388A75C}">
      <dgm:prSet/>
      <dgm:spPr/>
      <dgm:t>
        <a:bodyPr/>
        <a:lstStyle/>
        <a:p>
          <a:pPr rtl="0"/>
          <a:r>
            <a:rPr lang="en-GB" b="1" dirty="0" smtClean="0">
              <a:solidFill>
                <a:schemeClr val="tx1"/>
              </a:solidFill>
            </a:rPr>
            <a:t>Equipment maintenance checks are up to date</a:t>
          </a:r>
          <a:endParaRPr lang="en-GB" b="1" dirty="0">
            <a:solidFill>
              <a:schemeClr val="tx1"/>
            </a:solidFill>
          </a:endParaRPr>
        </a:p>
      </dgm:t>
    </dgm:pt>
    <dgm:pt modelId="{52808C50-8B6B-4861-B7FF-91A6D759712A}" type="parTrans" cxnId="{DB78951D-7060-4C56-AA5E-DD0DD0AF7323}">
      <dgm:prSet/>
      <dgm:spPr/>
      <dgm:t>
        <a:bodyPr/>
        <a:lstStyle/>
        <a:p>
          <a:endParaRPr lang="en-GB"/>
        </a:p>
      </dgm:t>
    </dgm:pt>
    <dgm:pt modelId="{86AC3FE1-4451-4D57-BC9E-C50C65F9EB44}" type="sibTrans" cxnId="{DB78951D-7060-4C56-AA5E-DD0DD0AF7323}">
      <dgm:prSet/>
      <dgm:spPr/>
      <dgm:t>
        <a:bodyPr/>
        <a:lstStyle/>
        <a:p>
          <a:endParaRPr lang="en-GB"/>
        </a:p>
      </dgm:t>
    </dgm:pt>
    <dgm:pt modelId="{30DC2A4D-0FE8-41D2-876E-80D7683C855A}" type="pres">
      <dgm:prSet presAssocID="{EE2F596A-83AA-44D0-A6A2-382935DB0DC6}" presName="CompostProcess" presStyleCnt="0">
        <dgm:presLayoutVars>
          <dgm:dir/>
          <dgm:resizeHandles val="exact"/>
        </dgm:presLayoutVars>
      </dgm:prSet>
      <dgm:spPr/>
    </dgm:pt>
    <dgm:pt modelId="{CF185207-3C1D-4BF4-B760-8296E8CC0547}" type="pres">
      <dgm:prSet presAssocID="{EE2F596A-83AA-44D0-A6A2-382935DB0DC6}" presName="arrow" presStyleLbl="bgShp" presStyleIdx="0" presStyleCnt="1"/>
      <dgm:spPr/>
    </dgm:pt>
    <dgm:pt modelId="{DA635B1C-9C49-431E-807C-010D271599AD}" type="pres">
      <dgm:prSet presAssocID="{EE2F596A-83AA-44D0-A6A2-382935DB0DC6}" presName="linearProcess" presStyleCnt="0"/>
      <dgm:spPr/>
    </dgm:pt>
    <dgm:pt modelId="{61421536-B0D1-49CD-8132-1FAEBFB6E647}" type="pres">
      <dgm:prSet presAssocID="{EAE51FC2-7266-4AAF-B253-5D8739A2C27D}" presName="textNode" presStyleLbl="node1" presStyleIdx="0" presStyleCnt="6">
        <dgm:presLayoutVars>
          <dgm:bulletEnabled val="1"/>
        </dgm:presLayoutVars>
      </dgm:prSet>
      <dgm:spPr/>
    </dgm:pt>
    <dgm:pt modelId="{E0BDD825-6C70-4A04-B10C-F2E67C381815}" type="pres">
      <dgm:prSet presAssocID="{8FBDABC7-EACC-43FE-9FC2-D365C720EACE}" presName="sibTrans" presStyleCnt="0"/>
      <dgm:spPr/>
    </dgm:pt>
    <dgm:pt modelId="{7DCA109F-6953-4475-AEF7-CE55F83E1036}" type="pres">
      <dgm:prSet presAssocID="{BB00B348-5A89-4A44-B3C6-02A8DFE1B2BA}" presName="textNode" presStyleLbl="node1" presStyleIdx="1" presStyleCnt="6">
        <dgm:presLayoutVars>
          <dgm:bulletEnabled val="1"/>
        </dgm:presLayoutVars>
      </dgm:prSet>
      <dgm:spPr/>
    </dgm:pt>
    <dgm:pt modelId="{4403DC07-C3D9-4E7B-9955-D8E4C99B1C7F}" type="pres">
      <dgm:prSet presAssocID="{A0BF3F20-7129-439E-8E05-1181160BE67A}" presName="sibTrans" presStyleCnt="0"/>
      <dgm:spPr/>
    </dgm:pt>
    <dgm:pt modelId="{3623CD42-8163-4D15-A4D6-8C0F3990B26D}" type="pres">
      <dgm:prSet presAssocID="{CA270203-B16C-48F1-8C24-D45C72057C6C}" presName="textNode" presStyleLbl="node1" presStyleIdx="2" presStyleCnt="6">
        <dgm:presLayoutVars>
          <dgm:bulletEnabled val="1"/>
        </dgm:presLayoutVars>
      </dgm:prSet>
      <dgm:spPr/>
    </dgm:pt>
    <dgm:pt modelId="{00E34957-576D-460B-971D-F2AD2EC5AAA4}" type="pres">
      <dgm:prSet presAssocID="{7F279100-672E-4318-B781-775A1BEF1CB9}" presName="sibTrans" presStyleCnt="0"/>
      <dgm:spPr/>
    </dgm:pt>
    <dgm:pt modelId="{B163B3A0-825E-4D3E-8515-D65255A58F0E}" type="pres">
      <dgm:prSet presAssocID="{D85E73E5-769E-4B2A-B8E5-69281C3490E1}" presName="textNode" presStyleLbl="node1" presStyleIdx="3" presStyleCnt="6">
        <dgm:presLayoutVars>
          <dgm:bulletEnabled val="1"/>
        </dgm:presLayoutVars>
      </dgm:prSet>
      <dgm:spPr/>
    </dgm:pt>
    <dgm:pt modelId="{B1802319-70C9-4DE5-8E46-C09B705AFF20}" type="pres">
      <dgm:prSet presAssocID="{303E8425-4E72-474D-AE65-1A1DDFB404FD}" presName="sibTrans" presStyleCnt="0"/>
      <dgm:spPr/>
    </dgm:pt>
    <dgm:pt modelId="{71E677CD-04A2-42FF-8669-003D89E81A17}" type="pres">
      <dgm:prSet presAssocID="{057F72D3-B478-41F1-A96E-17050508658F}" presName="textNode" presStyleLbl="node1" presStyleIdx="4" presStyleCnt="6">
        <dgm:presLayoutVars>
          <dgm:bulletEnabled val="1"/>
        </dgm:presLayoutVars>
      </dgm:prSet>
      <dgm:spPr/>
    </dgm:pt>
    <dgm:pt modelId="{06F027A4-D956-4FAB-95AD-8AE3F866066C}" type="pres">
      <dgm:prSet presAssocID="{FB965771-2CCE-4127-95D7-8CC90655468D}" presName="sibTrans" presStyleCnt="0"/>
      <dgm:spPr/>
    </dgm:pt>
    <dgm:pt modelId="{67555754-1049-46AD-A89D-59A9AC6993E5}" type="pres">
      <dgm:prSet presAssocID="{55DEF8D1-0C58-42EE-868C-EB6DB388A75C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AB4F9E80-84C3-40A8-92EC-FF8953537E3E}" srcId="{EE2F596A-83AA-44D0-A6A2-382935DB0DC6}" destId="{CA270203-B16C-48F1-8C24-D45C72057C6C}" srcOrd="2" destOrd="0" parTransId="{39F75C60-EB15-4E60-A500-BF4608042616}" sibTransId="{7F279100-672E-4318-B781-775A1BEF1CB9}"/>
    <dgm:cxn modelId="{D96308F8-A070-45BF-A584-3A2F7A1A16AC}" srcId="{EE2F596A-83AA-44D0-A6A2-382935DB0DC6}" destId="{BB00B348-5A89-4A44-B3C6-02A8DFE1B2BA}" srcOrd="1" destOrd="0" parTransId="{C809B141-95EA-4455-B4EE-D24096A064D4}" sibTransId="{A0BF3F20-7129-439E-8E05-1181160BE67A}"/>
    <dgm:cxn modelId="{DB78951D-7060-4C56-AA5E-DD0DD0AF7323}" srcId="{EE2F596A-83AA-44D0-A6A2-382935DB0DC6}" destId="{55DEF8D1-0C58-42EE-868C-EB6DB388A75C}" srcOrd="5" destOrd="0" parTransId="{52808C50-8B6B-4861-B7FF-91A6D759712A}" sibTransId="{86AC3FE1-4451-4D57-BC9E-C50C65F9EB44}"/>
    <dgm:cxn modelId="{D03FCB23-46D1-46A8-A7FF-EFC2BCB70E47}" type="presOf" srcId="{EAE51FC2-7266-4AAF-B253-5D8739A2C27D}" destId="{61421536-B0D1-49CD-8132-1FAEBFB6E647}" srcOrd="0" destOrd="0" presId="urn:microsoft.com/office/officeart/2005/8/layout/hProcess9"/>
    <dgm:cxn modelId="{2EFB18AC-2929-4067-B293-8760D7C6B774}" type="presOf" srcId="{BB00B348-5A89-4A44-B3C6-02A8DFE1B2BA}" destId="{7DCA109F-6953-4475-AEF7-CE55F83E1036}" srcOrd="0" destOrd="0" presId="urn:microsoft.com/office/officeart/2005/8/layout/hProcess9"/>
    <dgm:cxn modelId="{E4BECCA8-0D6B-4FEB-9CAF-057A0CC0A1B2}" type="presOf" srcId="{CA270203-B16C-48F1-8C24-D45C72057C6C}" destId="{3623CD42-8163-4D15-A4D6-8C0F3990B26D}" srcOrd="0" destOrd="0" presId="urn:microsoft.com/office/officeart/2005/8/layout/hProcess9"/>
    <dgm:cxn modelId="{91EE4FA5-B6D8-40F1-B712-A7A70C4D6565}" type="presOf" srcId="{55DEF8D1-0C58-42EE-868C-EB6DB388A75C}" destId="{67555754-1049-46AD-A89D-59A9AC6993E5}" srcOrd="0" destOrd="0" presId="urn:microsoft.com/office/officeart/2005/8/layout/hProcess9"/>
    <dgm:cxn modelId="{549BF125-5133-4994-8682-1ADC3E1C872C}" srcId="{EE2F596A-83AA-44D0-A6A2-382935DB0DC6}" destId="{057F72D3-B478-41F1-A96E-17050508658F}" srcOrd="4" destOrd="0" parTransId="{D9DC4520-8CAD-4899-A55C-8D792EEFAE23}" sibTransId="{FB965771-2CCE-4127-95D7-8CC90655468D}"/>
    <dgm:cxn modelId="{44352F34-7281-48A7-AD27-6F964F15E0E4}" srcId="{EE2F596A-83AA-44D0-A6A2-382935DB0DC6}" destId="{D85E73E5-769E-4B2A-B8E5-69281C3490E1}" srcOrd="3" destOrd="0" parTransId="{603927DC-F929-42B6-8199-19FB1D9146ED}" sibTransId="{303E8425-4E72-474D-AE65-1A1DDFB404FD}"/>
    <dgm:cxn modelId="{382FDDFF-7A27-46E0-A4F7-0632D2FCCD0B}" type="presOf" srcId="{057F72D3-B478-41F1-A96E-17050508658F}" destId="{71E677CD-04A2-42FF-8669-003D89E81A17}" srcOrd="0" destOrd="0" presId="urn:microsoft.com/office/officeart/2005/8/layout/hProcess9"/>
    <dgm:cxn modelId="{7E28C880-E1DC-41D8-8F9C-989E7C7F3F78}" type="presOf" srcId="{EE2F596A-83AA-44D0-A6A2-382935DB0DC6}" destId="{30DC2A4D-0FE8-41D2-876E-80D7683C855A}" srcOrd="0" destOrd="0" presId="urn:microsoft.com/office/officeart/2005/8/layout/hProcess9"/>
    <dgm:cxn modelId="{FDA18E6E-F1CA-4C16-A413-E28501DA9AA9}" type="presOf" srcId="{D85E73E5-769E-4B2A-B8E5-69281C3490E1}" destId="{B163B3A0-825E-4D3E-8515-D65255A58F0E}" srcOrd="0" destOrd="0" presId="urn:microsoft.com/office/officeart/2005/8/layout/hProcess9"/>
    <dgm:cxn modelId="{D0BCF7F5-0AB4-4EAF-AC70-DA8AA37633A3}" srcId="{EE2F596A-83AA-44D0-A6A2-382935DB0DC6}" destId="{EAE51FC2-7266-4AAF-B253-5D8739A2C27D}" srcOrd="0" destOrd="0" parTransId="{69C72EDD-7DE4-4CF0-9637-A81004804418}" sibTransId="{8FBDABC7-EACC-43FE-9FC2-D365C720EACE}"/>
    <dgm:cxn modelId="{2FD3980D-65A8-44EC-AD49-372598AD2DB5}" type="presParOf" srcId="{30DC2A4D-0FE8-41D2-876E-80D7683C855A}" destId="{CF185207-3C1D-4BF4-B760-8296E8CC0547}" srcOrd="0" destOrd="0" presId="urn:microsoft.com/office/officeart/2005/8/layout/hProcess9"/>
    <dgm:cxn modelId="{B2268C89-E507-4F63-8006-099C1E7A85CF}" type="presParOf" srcId="{30DC2A4D-0FE8-41D2-876E-80D7683C855A}" destId="{DA635B1C-9C49-431E-807C-010D271599AD}" srcOrd="1" destOrd="0" presId="urn:microsoft.com/office/officeart/2005/8/layout/hProcess9"/>
    <dgm:cxn modelId="{12BFB0BF-81E0-479E-BEDA-DB8E69F5BF9C}" type="presParOf" srcId="{DA635B1C-9C49-431E-807C-010D271599AD}" destId="{61421536-B0D1-49CD-8132-1FAEBFB6E647}" srcOrd="0" destOrd="0" presId="urn:microsoft.com/office/officeart/2005/8/layout/hProcess9"/>
    <dgm:cxn modelId="{A4EBBDCC-30DB-41FF-B6FA-2EE341F07F84}" type="presParOf" srcId="{DA635B1C-9C49-431E-807C-010D271599AD}" destId="{E0BDD825-6C70-4A04-B10C-F2E67C381815}" srcOrd="1" destOrd="0" presId="urn:microsoft.com/office/officeart/2005/8/layout/hProcess9"/>
    <dgm:cxn modelId="{2E1E24E4-F5A3-4BB8-AA8F-502B973A2034}" type="presParOf" srcId="{DA635B1C-9C49-431E-807C-010D271599AD}" destId="{7DCA109F-6953-4475-AEF7-CE55F83E1036}" srcOrd="2" destOrd="0" presId="urn:microsoft.com/office/officeart/2005/8/layout/hProcess9"/>
    <dgm:cxn modelId="{2BB3C90E-39B4-4EC5-A2E7-F6D1EA441D76}" type="presParOf" srcId="{DA635B1C-9C49-431E-807C-010D271599AD}" destId="{4403DC07-C3D9-4E7B-9955-D8E4C99B1C7F}" srcOrd="3" destOrd="0" presId="urn:microsoft.com/office/officeart/2005/8/layout/hProcess9"/>
    <dgm:cxn modelId="{BB9718B7-9962-4561-A84E-41AE8B97CA09}" type="presParOf" srcId="{DA635B1C-9C49-431E-807C-010D271599AD}" destId="{3623CD42-8163-4D15-A4D6-8C0F3990B26D}" srcOrd="4" destOrd="0" presId="urn:microsoft.com/office/officeart/2005/8/layout/hProcess9"/>
    <dgm:cxn modelId="{76DAA6E1-F0D5-4928-BD7E-A0151D929F10}" type="presParOf" srcId="{DA635B1C-9C49-431E-807C-010D271599AD}" destId="{00E34957-576D-460B-971D-F2AD2EC5AAA4}" srcOrd="5" destOrd="0" presId="urn:microsoft.com/office/officeart/2005/8/layout/hProcess9"/>
    <dgm:cxn modelId="{BCCA8253-2F46-46F0-AFC1-01306841CECA}" type="presParOf" srcId="{DA635B1C-9C49-431E-807C-010D271599AD}" destId="{B163B3A0-825E-4D3E-8515-D65255A58F0E}" srcOrd="6" destOrd="0" presId="urn:microsoft.com/office/officeart/2005/8/layout/hProcess9"/>
    <dgm:cxn modelId="{38A5CD4A-E7A5-4D82-9F9C-F867CD262FDD}" type="presParOf" srcId="{DA635B1C-9C49-431E-807C-010D271599AD}" destId="{B1802319-70C9-4DE5-8E46-C09B705AFF20}" srcOrd="7" destOrd="0" presId="urn:microsoft.com/office/officeart/2005/8/layout/hProcess9"/>
    <dgm:cxn modelId="{7F399F33-E2CF-4174-BC98-FFD22B9DB503}" type="presParOf" srcId="{DA635B1C-9C49-431E-807C-010D271599AD}" destId="{71E677CD-04A2-42FF-8669-003D89E81A17}" srcOrd="8" destOrd="0" presId="urn:microsoft.com/office/officeart/2005/8/layout/hProcess9"/>
    <dgm:cxn modelId="{C2551AA6-A351-4B24-9C5B-9FC9B2C2BA1F}" type="presParOf" srcId="{DA635B1C-9C49-431E-807C-010D271599AD}" destId="{06F027A4-D956-4FAB-95AD-8AE3F866066C}" srcOrd="9" destOrd="0" presId="urn:microsoft.com/office/officeart/2005/8/layout/hProcess9"/>
    <dgm:cxn modelId="{8CDCD3C8-107E-4AD3-AEFB-0CB0D2BB3399}" type="presParOf" srcId="{DA635B1C-9C49-431E-807C-010D271599AD}" destId="{67555754-1049-46AD-A89D-59A9AC6993E5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EE6FF0B-53FB-49C2-A1FF-36D64781BF5F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GB"/>
        </a:p>
      </dgm:t>
    </dgm:pt>
    <dgm:pt modelId="{B4CC2CE0-641C-4027-81F4-E6105994D186}">
      <dgm:prSet/>
      <dgm:spPr/>
      <dgm:t>
        <a:bodyPr/>
        <a:lstStyle/>
        <a:p>
          <a:pPr rtl="0"/>
          <a:r>
            <a:rPr lang="en-GB" dirty="0" smtClean="0"/>
            <a:t>Themes from HIW Reports</a:t>
          </a:r>
          <a:endParaRPr lang="en-GB" dirty="0"/>
        </a:p>
      </dgm:t>
    </dgm:pt>
    <dgm:pt modelId="{8D286963-428D-41E9-A2C1-5FF24C2B97B3}" type="parTrans" cxnId="{A1FB192D-7A2B-4857-8CF1-A6F259E774CA}">
      <dgm:prSet/>
      <dgm:spPr/>
      <dgm:t>
        <a:bodyPr/>
        <a:lstStyle/>
        <a:p>
          <a:endParaRPr lang="en-GB"/>
        </a:p>
      </dgm:t>
    </dgm:pt>
    <dgm:pt modelId="{C5552D80-CFD3-425C-B8DF-B54BB7EFE12F}" type="sibTrans" cxnId="{A1FB192D-7A2B-4857-8CF1-A6F259E774CA}">
      <dgm:prSet/>
      <dgm:spPr/>
      <dgm:t>
        <a:bodyPr/>
        <a:lstStyle/>
        <a:p>
          <a:endParaRPr lang="en-GB"/>
        </a:p>
      </dgm:t>
    </dgm:pt>
    <dgm:pt modelId="{205FE36C-91DC-44D4-A117-E1BCE6419911}" type="pres">
      <dgm:prSet presAssocID="{FEE6FF0B-53FB-49C2-A1FF-36D64781BF5F}" presName="linear" presStyleCnt="0">
        <dgm:presLayoutVars>
          <dgm:animLvl val="lvl"/>
          <dgm:resizeHandles val="exact"/>
        </dgm:presLayoutVars>
      </dgm:prSet>
      <dgm:spPr/>
    </dgm:pt>
    <dgm:pt modelId="{C02CE9AE-41A7-41F5-804A-B6A5667E9D87}" type="pres">
      <dgm:prSet presAssocID="{B4CC2CE0-641C-4027-81F4-E6105994D18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50D43AD-FA12-4FB1-8A8E-5F7C6116CBAF}" type="presOf" srcId="{B4CC2CE0-641C-4027-81F4-E6105994D186}" destId="{C02CE9AE-41A7-41F5-804A-B6A5667E9D87}" srcOrd="0" destOrd="0" presId="urn:microsoft.com/office/officeart/2005/8/layout/vList2"/>
    <dgm:cxn modelId="{A1FB192D-7A2B-4857-8CF1-A6F259E774CA}" srcId="{FEE6FF0B-53FB-49C2-A1FF-36D64781BF5F}" destId="{B4CC2CE0-641C-4027-81F4-E6105994D186}" srcOrd="0" destOrd="0" parTransId="{8D286963-428D-41E9-A2C1-5FF24C2B97B3}" sibTransId="{C5552D80-CFD3-425C-B8DF-B54BB7EFE12F}"/>
    <dgm:cxn modelId="{61905292-B8AD-4186-9A53-2A7427E157A3}" type="presOf" srcId="{FEE6FF0B-53FB-49C2-A1FF-36D64781BF5F}" destId="{205FE36C-91DC-44D4-A117-E1BCE6419911}" srcOrd="0" destOrd="0" presId="urn:microsoft.com/office/officeart/2005/8/layout/vList2"/>
    <dgm:cxn modelId="{D085982A-A35F-407E-B1F4-ECEA9BB3BFC0}" type="presParOf" srcId="{205FE36C-91DC-44D4-A117-E1BCE6419911}" destId="{C02CE9AE-41A7-41F5-804A-B6A5667E9D8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6918E52-5A9D-49E4-A33B-7FA86683A1E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967A378-D081-4AE3-8407-B4A19F911981}">
      <dgm:prSet/>
      <dgm:spPr/>
      <dgm:t>
        <a:bodyPr/>
        <a:lstStyle/>
        <a:p>
          <a:pPr rtl="0"/>
          <a:r>
            <a:rPr lang="en-GB" dirty="0" smtClean="0"/>
            <a:t>Complete an infection control audit (HTM01-05)</a:t>
          </a:r>
          <a:endParaRPr lang="en-GB" dirty="0"/>
        </a:p>
      </dgm:t>
    </dgm:pt>
    <dgm:pt modelId="{B649FF62-781D-43EE-A6D5-1331EF4DBF9B}" type="parTrans" cxnId="{D2907B91-2A21-4C89-ADF7-DFED4EBB7020}">
      <dgm:prSet/>
      <dgm:spPr/>
      <dgm:t>
        <a:bodyPr/>
        <a:lstStyle/>
        <a:p>
          <a:endParaRPr lang="en-GB"/>
        </a:p>
      </dgm:t>
    </dgm:pt>
    <dgm:pt modelId="{AF18C774-2C77-4D6D-B865-461BB7FB0967}" type="sibTrans" cxnId="{D2907B91-2A21-4C89-ADF7-DFED4EBB7020}">
      <dgm:prSet/>
      <dgm:spPr/>
      <dgm:t>
        <a:bodyPr/>
        <a:lstStyle/>
        <a:p>
          <a:endParaRPr lang="en-GB"/>
        </a:p>
      </dgm:t>
    </dgm:pt>
    <dgm:pt modelId="{91A91098-6F78-417B-BE9F-B9F6B8E07B72}">
      <dgm:prSet/>
      <dgm:spPr/>
      <dgm:t>
        <a:bodyPr/>
        <a:lstStyle/>
        <a:p>
          <a:pPr rtl="0"/>
          <a:r>
            <a:rPr lang="en-GB" dirty="0" smtClean="0"/>
            <a:t>Ensure resuscitation training is current and your policy is up to date</a:t>
          </a:r>
          <a:endParaRPr lang="en-GB" dirty="0"/>
        </a:p>
      </dgm:t>
    </dgm:pt>
    <dgm:pt modelId="{7DA88500-6835-4F15-A87B-8A6FD1E82B65}" type="parTrans" cxnId="{3E286D54-4208-439E-B687-3FFD09CDA81D}">
      <dgm:prSet/>
      <dgm:spPr/>
      <dgm:t>
        <a:bodyPr/>
        <a:lstStyle/>
        <a:p>
          <a:endParaRPr lang="en-GB"/>
        </a:p>
      </dgm:t>
    </dgm:pt>
    <dgm:pt modelId="{AAA24431-9F8C-4D9E-8E0F-22EC90BB8F4C}" type="sibTrans" cxnId="{3E286D54-4208-439E-B687-3FFD09CDA81D}">
      <dgm:prSet/>
      <dgm:spPr/>
      <dgm:t>
        <a:bodyPr/>
        <a:lstStyle/>
        <a:p>
          <a:endParaRPr lang="en-GB"/>
        </a:p>
      </dgm:t>
    </dgm:pt>
    <dgm:pt modelId="{B9C0EF97-18A6-4E53-A979-690DF001F7FA}">
      <dgm:prSet/>
      <dgm:spPr/>
      <dgm:t>
        <a:bodyPr/>
        <a:lstStyle/>
        <a:p>
          <a:pPr rtl="0"/>
          <a:r>
            <a:rPr lang="en-GB" dirty="0" smtClean="0"/>
            <a:t>Note keeping – medical history, social history, consent, recall frequency, findings from radiographs</a:t>
          </a:r>
          <a:endParaRPr lang="en-GB" dirty="0"/>
        </a:p>
      </dgm:t>
    </dgm:pt>
    <dgm:pt modelId="{F5CD1F2B-A9D0-4D93-BC52-6F27F917AD3A}" type="parTrans" cxnId="{C8AE74C0-17F6-468C-8A8D-34B96AA93851}">
      <dgm:prSet/>
      <dgm:spPr/>
      <dgm:t>
        <a:bodyPr/>
        <a:lstStyle/>
        <a:p>
          <a:endParaRPr lang="en-GB"/>
        </a:p>
      </dgm:t>
    </dgm:pt>
    <dgm:pt modelId="{BFFE5459-CA72-43BF-88B6-45981D710A3E}" type="sibTrans" cxnId="{C8AE74C0-17F6-468C-8A8D-34B96AA93851}">
      <dgm:prSet/>
      <dgm:spPr/>
      <dgm:t>
        <a:bodyPr/>
        <a:lstStyle/>
        <a:p>
          <a:endParaRPr lang="en-GB"/>
        </a:p>
      </dgm:t>
    </dgm:pt>
    <dgm:pt modelId="{31ADB15B-D2F4-4D8D-8AEB-455CFF21B3D6}">
      <dgm:prSet/>
      <dgm:spPr/>
      <dgm:t>
        <a:bodyPr/>
        <a:lstStyle/>
        <a:p>
          <a:pPr rtl="0"/>
          <a:r>
            <a:rPr lang="en-GB" dirty="0" smtClean="0"/>
            <a:t>Staff appraisals</a:t>
          </a:r>
          <a:endParaRPr lang="en-GB" dirty="0"/>
        </a:p>
      </dgm:t>
    </dgm:pt>
    <dgm:pt modelId="{83360FAC-01FB-4E99-BE8B-6EBBE10BFEAD}" type="parTrans" cxnId="{8B9CD9E1-47CB-4647-A2F6-1E3EAA4EECF0}">
      <dgm:prSet/>
      <dgm:spPr/>
      <dgm:t>
        <a:bodyPr/>
        <a:lstStyle/>
        <a:p>
          <a:endParaRPr lang="en-GB"/>
        </a:p>
      </dgm:t>
    </dgm:pt>
    <dgm:pt modelId="{DDC7E01E-28FA-422D-9A94-E2CB39FDC18C}" type="sibTrans" cxnId="{8B9CD9E1-47CB-4647-A2F6-1E3EAA4EECF0}">
      <dgm:prSet/>
      <dgm:spPr/>
      <dgm:t>
        <a:bodyPr/>
        <a:lstStyle/>
        <a:p>
          <a:endParaRPr lang="en-GB"/>
        </a:p>
      </dgm:t>
    </dgm:pt>
    <dgm:pt modelId="{62E142E0-40D1-44F1-8355-5C190DC67BAC}">
      <dgm:prSet/>
      <dgm:spPr/>
      <dgm:t>
        <a:bodyPr/>
        <a:lstStyle/>
        <a:p>
          <a:pPr rtl="0"/>
          <a:r>
            <a:rPr lang="en-GB" dirty="0" smtClean="0"/>
            <a:t>Vaccinations to protect against blood borne viruses – must be included in staff files</a:t>
          </a:r>
          <a:endParaRPr lang="en-GB" dirty="0"/>
        </a:p>
      </dgm:t>
    </dgm:pt>
    <dgm:pt modelId="{53C54658-EC03-4950-90AD-4B3135EA9597}" type="parTrans" cxnId="{4D2AD0FD-44E1-4850-B2E5-A5FE32D08DB1}">
      <dgm:prSet/>
      <dgm:spPr/>
      <dgm:t>
        <a:bodyPr/>
        <a:lstStyle/>
        <a:p>
          <a:endParaRPr lang="en-GB"/>
        </a:p>
      </dgm:t>
    </dgm:pt>
    <dgm:pt modelId="{94C5D398-C7E5-4550-A6A7-49D12448CB12}" type="sibTrans" cxnId="{4D2AD0FD-44E1-4850-B2E5-A5FE32D08DB1}">
      <dgm:prSet/>
      <dgm:spPr/>
      <dgm:t>
        <a:bodyPr/>
        <a:lstStyle/>
        <a:p>
          <a:endParaRPr lang="en-GB"/>
        </a:p>
      </dgm:t>
    </dgm:pt>
    <dgm:pt modelId="{AF70AA14-4E60-4087-9191-48C0381EC715}" type="pres">
      <dgm:prSet presAssocID="{26918E52-5A9D-49E4-A33B-7FA86683A1E1}" presName="linear" presStyleCnt="0">
        <dgm:presLayoutVars>
          <dgm:animLvl val="lvl"/>
          <dgm:resizeHandles val="exact"/>
        </dgm:presLayoutVars>
      </dgm:prSet>
      <dgm:spPr/>
    </dgm:pt>
    <dgm:pt modelId="{6C5451FD-822B-42FB-BEEB-301762AD484E}" type="pres">
      <dgm:prSet presAssocID="{0967A378-D081-4AE3-8407-B4A19F911981}" presName="parentText" presStyleLbl="node1" presStyleIdx="0" presStyleCnt="5" custLinFactY="-14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C530A5-B165-4942-93B6-EA81188F13EF}" type="pres">
      <dgm:prSet presAssocID="{AF18C774-2C77-4D6D-B865-461BB7FB0967}" presName="spacer" presStyleCnt="0"/>
      <dgm:spPr/>
    </dgm:pt>
    <dgm:pt modelId="{EDE2449B-E999-4E3E-BA45-0D245D23DF06}" type="pres">
      <dgm:prSet presAssocID="{91A91098-6F78-417B-BE9F-B9F6B8E07B72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B3FCF1B-82CF-4940-922F-68119FFEBD87}" type="pres">
      <dgm:prSet presAssocID="{AAA24431-9F8C-4D9E-8E0F-22EC90BB8F4C}" presName="spacer" presStyleCnt="0"/>
      <dgm:spPr/>
    </dgm:pt>
    <dgm:pt modelId="{ED25920B-83AC-452F-834F-FBD3DC299496}" type="pres">
      <dgm:prSet presAssocID="{B9C0EF97-18A6-4E53-A979-690DF001F7FA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F5ABD8-4BDE-4455-86D3-FA42FE7D4160}" type="pres">
      <dgm:prSet presAssocID="{BFFE5459-CA72-43BF-88B6-45981D710A3E}" presName="spacer" presStyleCnt="0"/>
      <dgm:spPr/>
    </dgm:pt>
    <dgm:pt modelId="{D572F91D-ADFC-43FE-8CB3-CF93C577E0E2}" type="pres">
      <dgm:prSet presAssocID="{31ADB15B-D2F4-4D8D-8AEB-455CFF21B3D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47FD1AF-B2AA-4DA0-A76A-13177ACA41A2}" type="pres">
      <dgm:prSet presAssocID="{DDC7E01E-28FA-422D-9A94-E2CB39FDC18C}" presName="spacer" presStyleCnt="0"/>
      <dgm:spPr/>
    </dgm:pt>
    <dgm:pt modelId="{389B4AC2-D70D-47CA-BDB9-680CDB428CD4}" type="pres">
      <dgm:prSet presAssocID="{62E142E0-40D1-44F1-8355-5C190DC67BA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FF8ED8A-DF7E-430C-99E8-189AB24CC5FE}" type="presOf" srcId="{B9C0EF97-18A6-4E53-A979-690DF001F7FA}" destId="{ED25920B-83AC-452F-834F-FBD3DC299496}" srcOrd="0" destOrd="0" presId="urn:microsoft.com/office/officeart/2005/8/layout/vList2"/>
    <dgm:cxn modelId="{D2907B91-2A21-4C89-ADF7-DFED4EBB7020}" srcId="{26918E52-5A9D-49E4-A33B-7FA86683A1E1}" destId="{0967A378-D081-4AE3-8407-B4A19F911981}" srcOrd="0" destOrd="0" parTransId="{B649FF62-781D-43EE-A6D5-1331EF4DBF9B}" sibTransId="{AF18C774-2C77-4D6D-B865-461BB7FB0967}"/>
    <dgm:cxn modelId="{921095BC-611C-4C56-812F-72DA7D71A9C1}" type="presOf" srcId="{62E142E0-40D1-44F1-8355-5C190DC67BAC}" destId="{389B4AC2-D70D-47CA-BDB9-680CDB428CD4}" srcOrd="0" destOrd="0" presId="urn:microsoft.com/office/officeart/2005/8/layout/vList2"/>
    <dgm:cxn modelId="{3E286D54-4208-439E-B687-3FFD09CDA81D}" srcId="{26918E52-5A9D-49E4-A33B-7FA86683A1E1}" destId="{91A91098-6F78-417B-BE9F-B9F6B8E07B72}" srcOrd="1" destOrd="0" parTransId="{7DA88500-6835-4F15-A87B-8A6FD1E82B65}" sibTransId="{AAA24431-9F8C-4D9E-8E0F-22EC90BB8F4C}"/>
    <dgm:cxn modelId="{45220450-B3C2-4C0D-85FC-43B158FF6305}" type="presOf" srcId="{0967A378-D081-4AE3-8407-B4A19F911981}" destId="{6C5451FD-822B-42FB-BEEB-301762AD484E}" srcOrd="0" destOrd="0" presId="urn:microsoft.com/office/officeart/2005/8/layout/vList2"/>
    <dgm:cxn modelId="{8B9CD9E1-47CB-4647-A2F6-1E3EAA4EECF0}" srcId="{26918E52-5A9D-49E4-A33B-7FA86683A1E1}" destId="{31ADB15B-D2F4-4D8D-8AEB-455CFF21B3D6}" srcOrd="3" destOrd="0" parTransId="{83360FAC-01FB-4E99-BE8B-6EBBE10BFEAD}" sibTransId="{DDC7E01E-28FA-422D-9A94-E2CB39FDC18C}"/>
    <dgm:cxn modelId="{C8AE74C0-17F6-468C-8A8D-34B96AA93851}" srcId="{26918E52-5A9D-49E4-A33B-7FA86683A1E1}" destId="{B9C0EF97-18A6-4E53-A979-690DF001F7FA}" srcOrd="2" destOrd="0" parTransId="{F5CD1F2B-A9D0-4D93-BC52-6F27F917AD3A}" sibTransId="{BFFE5459-CA72-43BF-88B6-45981D710A3E}"/>
    <dgm:cxn modelId="{7E27EAFA-7811-4FB6-84E7-FB616C639564}" type="presOf" srcId="{91A91098-6F78-417B-BE9F-B9F6B8E07B72}" destId="{EDE2449B-E999-4E3E-BA45-0D245D23DF06}" srcOrd="0" destOrd="0" presId="urn:microsoft.com/office/officeart/2005/8/layout/vList2"/>
    <dgm:cxn modelId="{6BF27BA8-3197-4F31-A345-5A034795E88A}" type="presOf" srcId="{31ADB15B-D2F4-4D8D-8AEB-455CFF21B3D6}" destId="{D572F91D-ADFC-43FE-8CB3-CF93C577E0E2}" srcOrd="0" destOrd="0" presId="urn:microsoft.com/office/officeart/2005/8/layout/vList2"/>
    <dgm:cxn modelId="{B3118033-A397-4F06-BC32-BFB51D2C3F23}" type="presOf" srcId="{26918E52-5A9D-49E4-A33B-7FA86683A1E1}" destId="{AF70AA14-4E60-4087-9191-48C0381EC715}" srcOrd="0" destOrd="0" presId="urn:microsoft.com/office/officeart/2005/8/layout/vList2"/>
    <dgm:cxn modelId="{4D2AD0FD-44E1-4850-B2E5-A5FE32D08DB1}" srcId="{26918E52-5A9D-49E4-A33B-7FA86683A1E1}" destId="{62E142E0-40D1-44F1-8355-5C190DC67BAC}" srcOrd="4" destOrd="0" parTransId="{53C54658-EC03-4950-90AD-4B3135EA9597}" sibTransId="{94C5D398-C7E5-4550-A6A7-49D12448CB12}"/>
    <dgm:cxn modelId="{3C373CDD-190C-4DD0-83DD-B15B319EAE5E}" type="presParOf" srcId="{AF70AA14-4E60-4087-9191-48C0381EC715}" destId="{6C5451FD-822B-42FB-BEEB-301762AD484E}" srcOrd="0" destOrd="0" presId="urn:microsoft.com/office/officeart/2005/8/layout/vList2"/>
    <dgm:cxn modelId="{D082BE1D-AC5C-4B84-9391-A40264432ACD}" type="presParOf" srcId="{AF70AA14-4E60-4087-9191-48C0381EC715}" destId="{AAC530A5-B165-4942-93B6-EA81188F13EF}" srcOrd="1" destOrd="0" presId="urn:microsoft.com/office/officeart/2005/8/layout/vList2"/>
    <dgm:cxn modelId="{B53585BD-E6E5-4667-8C17-8D3CC0AA0A40}" type="presParOf" srcId="{AF70AA14-4E60-4087-9191-48C0381EC715}" destId="{EDE2449B-E999-4E3E-BA45-0D245D23DF06}" srcOrd="2" destOrd="0" presId="urn:microsoft.com/office/officeart/2005/8/layout/vList2"/>
    <dgm:cxn modelId="{3C4479B5-B2F6-4252-9260-72B48885C762}" type="presParOf" srcId="{AF70AA14-4E60-4087-9191-48C0381EC715}" destId="{CB3FCF1B-82CF-4940-922F-68119FFEBD87}" srcOrd="3" destOrd="0" presId="urn:microsoft.com/office/officeart/2005/8/layout/vList2"/>
    <dgm:cxn modelId="{921EB566-DE94-4786-9197-74B97D24868F}" type="presParOf" srcId="{AF70AA14-4E60-4087-9191-48C0381EC715}" destId="{ED25920B-83AC-452F-834F-FBD3DC299496}" srcOrd="4" destOrd="0" presId="urn:microsoft.com/office/officeart/2005/8/layout/vList2"/>
    <dgm:cxn modelId="{80347373-BE18-4C05-87E5-843E707C880C}" type="presParOf" srcId="{AF70AA14-4E60-4087-9191-48C0381EC715}" destId="{89F5ABD8-4BDE-4455-86D3-FA42FE7D4160}" srcOrd="5" destOrd="0" presId="urn:microsoft.com/office/officeart/2005/8/layout/vList2"/>
    <dgm:cxn modelId="{08E7DB60-F07F-4485-BD99-C5C3E52AF31A}" type="presParOf" srcId="{AF70AA14-4E60-4087-9191-48C0381EC715}" destId="{D572F91D-ADFC-43FE-8CB3-CF93C577E0E2}" srcOrd="6" destOrd="0" presId="urn:microsoft.com/office/officeart/2005/8/layout/vList2"/>
    <dgm:cxn modelId="{190DA7F4-CF8F-4F4F-95D9-B769EA842406}" type="presParOf" srcId="{AF70AA14-4E60-4087-9191-48C0381EC715}" destId="{C47FD1AF-B2AA-4DA0-A76A-13177ACA41A2}" srcOrd="7" destOrd="0" presId="urn:microsoft.com/office/officeart/2005/8/layout/vList2"/>
    <dgm:cxn modelId="{EBD1D664-0484-4926-9004-6F6CF29F45A0}" type="presParOf" srcId="{AF70AA14-4E60-4087-9191-48C0381EC715}" destId="{389B4AC2-D70D-47CA-BDB9-680CDB428CD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73C04FF-31E7-4BE4-B22B-D96D72F3448F}">
      <dsp:nvSpPr>
        <dsp:cNvPr id="0" name=""/>
        <dsp:cNvSpPr/>
      </dsp:nvSpPr>
      <dsp:spPr>
        <a:xfrm>
          <a:off x="0" y="116354"/>
          <a:ext cx="7772400" cy="20989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/>
            <a:t>Outcomes of HIW Inspections </a:t>
          </a:r>
        </a:p>
        <a:p>
          <a:pPr lvl="0" algn="l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/>
            <a:t>– tips for GDPs</a:t>
          </a:r>
          <a:endParaRPr lang="en-GB" sz="4600" kern="1200" dirty="0"/>
        </a:p>
      </dsp:txBody>
      <dsp:txXfrm>
        <a:off x="0" y="116354"/>
        <a:ext cx="7772400" cy="20989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5932F5-3C14-417F-8A62-E274257613D2}">
      <dsp:nvSpPr>
        <dsp:cNvPr id="0" name=""/>
        <dsp:cNvSpPr/>
      </dsp:nvSpPr>
      <dsp:spPr>
        <a:xfrm>
          <a:off x="824137" y="0"/>
          <a:ext cx="4752524" cy="249512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 Vicki Jones </a:t>
          </a: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Consultant in Special Care Dentistry</a:t>
          </a: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Clinical Director of the CDS</a:t>
          </a:r>
          <a:endParaRPr lang="en-GB" sz="3000" kern="1200" dirty="0"/>
        </a:p>
      </dsp:txBody>
      <dsp:txXfrm>
        <a:off x="824137" y="0"/>
        <a:ext cx="4752524" cy="249512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3AA594-3D33-451E-98D0-2B5A2759F0CB}">
      <dsp:nvSpPr>
        <dsp:cNvPr id="0" name=""/>
        <dsp:cNvSpPr/>
      </dsp:nvSpPr>
      <dsp:spPr>
        <a:xfrm>
          <a:off x="0" y="204375"/>
          <a:ext cx="7772400" cy="959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smtClean="0"/>
            <a:t>HIW Reports and Inspections so far</a:t>
          </a:r>
          <a:endParaRPr lang="en-GB" sz="4000" kern="1200" dirty="0"/>
        </a:p>
      </dsp:txBody>
      <dsp:txXfrm>
        <a:off x="0" y="204375"/>
        <a:ext cx="7772400" cy="9594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E99EC4-238C-4495-955F-1F924122B522}">
      <dsp:nvSpPr>
        <dsp:cNvPr id="0" name=""/>
        <dsp:cNvSpPr/>
      </dsp:nvSpPr>
      <dsp:spPr>
        <a:xfrm>
          <a:off x="520861" y="0"/>
          <a:ext cx="5903093" cy="350594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F92FD-5414-4E66-84B1-579BB23ED99E}">
      <dsp:nvSpPr>
        <dsp:cNvPr id="0" name=""/>
        <dsp:cNvSpPr/>
      </dsp:nvSpPr>
      <dsp:spPr>
        <a:xfrm>
          <a:off x="7460" y="1051783"/>
          <a:ext cx="2235362" cy="140237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16</a:t>
          </a:r>
          <a:r>
            <a:rPr lang="en-GB" sz="1800" kern="1200" dirty="0" smtClean="0"/>
            <a:t> reports received to date</a:t>
          </a:r>
          <a:endParaRPr lang="en-GB" sz="1800" kern="1200" dirty="0"/>
        </a:p>
      </dsp:txBody>
      <dsp:txXfrm>
        <a:off x="7460" y="1051783"/>
        <a:ext cx="2235362" cy="1402377"/>
      </dsp:txXfrm>
    </dsp:sp>
    <dsp:sp modelId="{2E26699E-AB28-48AB-9976-012B52903BAC}">
      <dsp:nvSpPr>
        <dsp:cNvPr id="0" name=""/>
        <dsp:cNvSpPr/>
      </dsp:nvSpPr>
      <dsp:spPr>
        <a:xfrm>
          <a:off x="2354726" y="1051783"/>
          <a:ext cx="2235362" cy="140237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Of that </a:t>
          </a:r>
          <a:r>
            <a:rPr lang="en-GB" sz="1800" b="1" kern="1200" dirty="0" smtClean="0"/>
            <a:t>16</a:t>
          </a:r>
          <a:r>
            <a:rPr lang="en-GB" sz="1800" kern="1200" dirty="0" smtClean="0"/>
            <a:t>, HIW have asked for </a:t>
          </a:r>
          <a:r>
            <a:rPr lang="en-GB" sz="1800" b="1" kern="1200" dirty="0" smtClean="0"/>
            <a:t>2</a:t>
          </a:r>
          <a:r>
            <a:rPr lang="en-GB" sz="1800" kern="1200" dirty="0" smtClean="0"/>
            <a:t> letters of assurance following inspections</a:t>
          </a:r>
          <a:endParaRPr lang="en-GB" sz="1800" kern="1200" dirty="0"/>
        </a:p>
      </dsp:txBody>
      <dsp:txXfrm>
        <a:off x="2354726" y="1051783"/>
        <a:ext cx="2235362" cy="1402377"/>
      </dsp:txXfrm>
    </dsp:sp>
    <dsp:sp modelId="{0027E9DC-CB56-4E4F-B118-A8668DF5AF2B}">
      <dsp:nvSpPr>
        <dsp:cNvPr id="0" name=""/>
        <dsp:cNvSpPr/>
      </dsp:nvSpPr>
      <dsp:spPr>
        <a:xfrm>
          <a:off x="4701993" y="1051783"/>
          <a:ext cx="2235362" cy="140237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HIW escalated their concerns about </a:t>
          </a:r>
          <a:r>
            <a:rPr lang="en-GB" sz="1800" b="1" kern="1200" dirty="0" smtClean="0"/>
            <a:t>1</a:t>
          </a:r>
          <a:r>
            <a:rPr lang="en-GB" sz="1800" kern="1200" dirty="0" smtClean="0"/>
            <a:t> practice to the Health Board</a:t>
          </a:r>
          <a:endParaRPr lang="en-GB" sz="1800" kern="1200" dirty="0"/>
        </a:p>
      </dsp:txBody>
      <dsp:txXfrm>
        <a:off x="4701993" y="1051783"/>
        <a:ext cx="2235362" cy="140237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20CD46-D8F9-4070-9332-571A1C749B4C}">
      <dsp:nvSpPr>
        <dsp:cNvPr id="0" name=""/>
        <dsp:cNvSpPr/>
      </dsp:nvSpPr>
      <dsp:spPr>
        <a:xfrm>
          <a:off x="0" y="67815"/>
          <a:ext cx="8229600" cy="10073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/>
            <a:t>HIW Reports and Inspections so far</a:t>
          </a:r>
          <a:endParaRPr lang="en-GB" sz="4200" kern="1200" dirty="0"/>
        </a:p>
      </dsp:txBody>
      <dsp:txXfrm>
        <a:off x="0" y="67815"/>
        <a:ext cx="8229600" cy="100737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ABE3EA-5963-4CB1-B7CE-83A1175DFE24}">
      <dsp:nvSpPr>
        <dsp:cNvPr id="0" name=""/>
        <dsp:cNvSpPr/>
      </dsp:nvSpPr>
      <dsp:spPr>
        <a:xfrm>
          <a:off x="0" y="113669"/>
          <a:ext cx="8229600" cy="211331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b="1" kern="1200" dirty="0" smtClean="0"/>
            <a:t>2 immediate letters of assurance – between dental practice and HIW, no involvement for Health Board.</a:t>
          </a:r>
          <a:endParaRPr lang="en-GB" sz="2500" b="1" kern="1200" dirty="0"/>
        </a:p>
      </dsp:txBody>
      <dsp:txXfrm>
        <a:off x="0" y="113669"/>
        <a:ext cx="8229600" cy="2113312"/>
      </dsp:txXfrm>
    </dsp:sp>
    <dsp:sp modelId="{165FD52D-D1D3-4CE6-99DE-90852D1951C0}">
      <dsp:nvSpPr>
        <dsp:cNvPr id="0" name=""/>
        <dsp:cNvSpPr/>
      </dsp:nvSpPr>
      <dsp:spPr>
        <a:xfrm>
          <a:off x="0" y="2298981"/>
          <a:ext cx="8229600" cy="2113312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b="1" kern="1200" dirty="0" smtClean="0"/>
            <a:t>Issues were - </a:t>
          </a:r>
        </a:p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b="1" kern="1200" dirty="0" smtClean="0"/>
            <a:t> Insufficient evidence that the practice had notified the HSE of the radiographic equipment being used on the premises </a:t>
          </a:r>
        </a:p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b="1" kern="1200" dirty="0" smtClean="0"/>
            <a:t>CPR training was out of date</a:t>
          </a:r>
          <a:endParaRPr lang="en-GB" sz="2500" kern="1200" dirty="0"/>
        </a:p>
      </dsp:txBody>
      <dsp:txXfrm>
        <a:off x="0" y="2298981"/>
        <a:ext cx="8229600" cy="211331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CD0E2F-0FE6-4F36-B678-0DFF3086D091}">
      <dsp:nvSpPr>
        <dsp:cNvPr id="0" name=""/>
        <dsp:cNvSpPr/>
      </dsp:nvSpPr>
      <dsp:spPr>
        <a:xfrm>
          <a:off x="0" y="68495"/>
          <a:ext cx="7772400" cy="1591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smtClean="0"/>
            <a:t>HIW Reports and Inspections so far</a:t>
          </a:r>
          <a:br>
            <a:rPr lang="en-GB" sz="4000" kern="1200" dirty="0" smtClean="0"/>
          </a:br>
          <a:endParaRPr lang="en-GB" sz="4000" kern="1200" dirty="0"/>
        </a:p>
      </dsp:txBody>
      <dsp:txXfrm>
        <a:off x="0" y="68495"/>
        <a:ext cx="7772400" cy="15912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E03022-4D3E-4298-BAFA-3836FFA6924C}">
      <dsp:nvSpPr>
        <dsp:cNvPr id="0" name=""/>
        <dsp:cNvSpPr/>
      </dsp:nvSpPr>
      <dsp:spPr>
        <a:xfrm>
          <a:off x="0" y="161574"/>
          <a:ext cx="6984776" cy="164150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1 escalation to Health Board from HIW  - almost all the patient records that HIW looked at who had received a scale and polish were charged privately irrespective of whether they were NHS or private patients.</a:t>
          </a:r>
          <a:endParaRPr lang="en-GB" sz="2300" b="1" kern="1200" dirty="0"/>
        </a:p>
      </dsp:txBody>
      <dsp:txXfrm>
        <a:off x="0" y="161574"/>
        <a:ext cx="6984776" cy="1641509"/>
      </dsp:txXfrm>
    </dsp:sp>
    <dsp:sp modelId="{3A2FC21C-95CD-4EAB-854B-455C3C4D4B1F}">
      <dsp:nvSpPr>
        <dsp:cNvPr id="0" name=""/>
        <dsp:cNvSpPr/>
      </dsp:nvSpPr>
      <dsp:spPr>
        <a:xfrm>
          <a:off x="0" y="1869324"/>
          <a:ext cx="6984776" cy="1641509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Now the report has been received, dental advisors will visit to discuss further and give the GDPs a chance to respond</a:t>
          </a:r>
          <a:endParaRPr lang="en-GB" sz="2300" b="1" kern="1200" dirty="0"/>
        </a:p>
      </dsp:txBody>
      <dsp:txXfrm>
        <a:off x="0" y="1869324"/>
        <a:ext cx="6984776" cy="1641509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2BBB9C-7D90-495B-9BA7-2AF2B2DEA58C}">
      <dsp:nvSpPr>
        <dsp:cNvPr id="0" name=""/>
        <dsp:cNvSpPr/>
      </dsp:nvSpPr>
      <dsp:spPr>
        <a:xfrm>
          <a:off x="0" y="423"/>
          <a:ext cx="7772400" cy="115127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800" kern="1200" dirty="0" smtClean="0"/>
            <a:t>Themes from HIW Reports</a:t>
          </a:r>
          <a:endParaRPr lang="en-GB" sz="4800" kern="1200" dirty="0"/>
        </a:p>
      </dsp:txBody>
      <dsp:txXfrm>
        <a:off x="0" y="423"/>
        <a:ext cx="7772400" cy="115127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FBC7F3-0ED1-452E-A039-C20983877DB5}">
      <dsp:nvSpPr>
        <dsp:cNvPr id="0" name=""/>
        <dsp:cNvSpPr/>
      </dsp:nvSpPr>
      <dsp:spPr>
        <a:xfrm>
          <a:off x="0" y="53502"/>
          <a:ext cx="6800800" cy="91367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Check your complaints policy:</a:t>
          </a:r>
          <a:endParaRPr lang="en-GB" sz="2300" b="1" kern="1200" dirty="0"/>
        </a:p>
      </dsp:txBody>
      <dsp:txXfrm>
        <a:off x="0" y="53502"/>
        <a:ext cx="6800800" cy="913678"/>
      </dsp:txXfrm>
    </dsp:sp>
    <dsp:sp modelId="{DBE08DA3-0F9F-4088-B873-88594EE381A0}">
      <dsp:nvSpPr>
        <dsp:cNvPr id="0" name=""/>
        <dsp:cNvSpPr/>
      </dsp:nvSpPr>
      <dsp:spPr>
        <a:xfrm>
          <a:off x="0" y="1033421"/>
          <a:ext cx="6800800" cy="913678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Are the separate arrangements for NHS and private clear – including timescales for a response?</a:t>
          </a:r>
          <a:endParaRPr lang="en-GB" sz="2300" b="1" kern="1200" dirty="0"/>
        </a:p>
      </dsp:txBody>
      <dsp:txXfrm>
        <a:off x="0" y="1033421"/>
        <a:ext cx="6800800" cy="913678"/>
      </dsp:txXfrm>
    </dsp:sp>
    <dsp:sp modelId="{77B87A5C-C911-4306-A666-B69AAC8499A0}">
      <dsp:nvSpPr>
        <dsp:cNvPr id="0" name=""/>
        <dsp:cNvSpPr/>
      </dsp:nvSpPr>
      <dsp:spPr>
        <a:xfrm>
          <a:off x="0" y="2013340"/>
          <a:ext cx="6800800" cy="913678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Are the Community Health Council details included?</a:t>
          </a:r>
          <a:endParaRPr lang="en-GB" sz="2300" b="1" kern="1200" dirty="0"/>
        </a:p>
      </dsp:txBody>
      <dsp:txXfrm>
        <a:off x="0" y="2013340"/>
        <a:ext cx="6800800" cy="913678"/>
      </dsp:txXfrm>
    </dsp:sp>
    <dsp:sp modelId="{0AB6B62E-26DB-4206-A815-9D7B3131E240}">
      <dsp:nvSpPr>
        <dsp:cNvPr id="0" name=""/>
        <dsp:cNvSpPr/>
      </dsp:nvSpPr>
      <dsp:spPr>
        <a:xfrm>
          <a:off x="0" y="2993258"/>
          <a:ext cx="6800800" cy="913678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Is the complaints poster displayed clearly for patients?</a:t>
          </a:r>
          <a:endParaRPr lang="en-GB" sz="2300" b="1" kern="1200" dirty="0"/>
        </a:p>
      </dsp:txBody>
      <dsp:txXfrm>
        <a:off x="0" y="2993258"/>
        <a:ext cx="6800800" cy="913678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12B1ED-237D-44E0-9E23-832CCA551E8D}">
      <dsp:nvSpPr>
        <dsp:cNvPr id="0" name=""/>
        <dsp:cNvSpPr/>
      </dsp:nvSpPr>
      <dsp:spPr>
        <a:xfrm>
          <a:off x="0" y="96469"/>
          <a:ext cx="7772400" cy="12472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200" kern="1200" dirty="0" smtClean="0"/>
            <a:t>Themes from HIW Reports</a:t>
          </a:r>
          <a:endParaRPr lang="en-GB" sz="5200" kern="1200" dirty="0"/>
        </a:p>
      </dsp:txBody>
      <dsp:txXfrm>
        <a:off x="0" y="96469"/>
        <a:ext cx="7772400" cy="124722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296DE9-9B2A-4C1D-A620-278766D8783C}">
      <dsp:nvSpPr>
        <dsp:cNvPr id="0" name=""/>
        <dsp:cNvSpPr/>
      </dsp:nvSpPr>
      <dsp:spPr>
        <a:xfrm>
          <a:off x="0" y="44493"/>
          <a:ext cx="6728792" cy="159471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Is health promotion information available – in particular smoking cessation, mouth cancer awareness?</a:t>
          </a:r>
          <a:endParaRPr lang="en-GB" sz="2900" kern="1200" dirty="0"/>
        </a:p>
      </dsp:txBody>
      <dsp:txXfrm>
        <a:off x="0" y="44493"/>
        <a:ext cx="6728792" cy="1594710"/>
      </dsp:txXfrm>
    </dsp:sp>
    <dsp:sp modelId="{2F8D555D-E387-4858-B45C-F8342B7D1C90}">
      <dsp:nvSpPr>
        <dsp:cNvPr id="0" name=""/>
        <dsp:cNvSpPr/>
      </dsp:nvSpPr>
      <dsp:spPr>
        <a:xfrm>
          <a:off x="0" y="1722724"/>
          <a:ext cx="6728792" cy="159471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Is there a robust method of gaining patient views and feedback to regularly assess service quality?</a:t>
          </a:r>
          <a:endParaRPr lang="en-GB" sz="2900" kern="1200" dirty="0"/>
        </a:p>
      </dsp:txBody>
      <dsp:txXfrm>
        <a:off x="0" y="1722724"/>
        <a:ext cx="6728792" cy="159471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0A52BE-CD26-4EB2-9E21-A8732D9A05D2}">
      <dsp:nvSpPr>
        <dsp:cNvPr id="0" name=""/>
        <dsp:cNvSpPr/>
      </dsp:nvSpPr>
      <dsp:spPr>
        <a:xfrm>
          <a:off x="0" y="14580"/>
          <a:ext cx="8229600" cy="1113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Most mentioned theme from HIW Reports - radiography</a:t>
          </a:r>
          <a:endParaRPr lang="en-GB" sz="2800" kern="1200" dirty="0"/>
        </a:p>
      </dsp:txBody>
      <dsp:txXfrm>
        <a:off x="0" y="14580"/>
        <a:ext cx="8229600" cy="111384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185207-3C1D-4BF4-B760-8296E8CC0547}">
      <dsp:nvSpPr>
        <dsp:cNvPr id="0" name=""/>
        <dsp:cNvSpPr/>
      </dsp:nvSpPr>
      <dsp:spPr>
        <a:xfrm>
          <a:off x="651509" y="0"/>
          <a:ext cx="7383780" cy="4925144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421536-B0D1-49CD-8132-1FAEBFB6E647}">
      <dsp:nvSpPr>
        <dsp:cNvPr id="0" name=""/>
        <dsp:cNvSpPr/>
      </dsp:nvSpPr>
      <dsp:spPr>
        <a:xfrm>
          <a:off x="2385" y="1477543"/>
          <a:ext cx="1389124" cy="19700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>
              <a:solidFill>
                <a:schemeClr val="tx1"/>
              </a:solidFill>
            </a:rPr>
            <a:t>Quality assurance audits to be completed</a:t>
          </a:r>
          <a:endParaRPr lang="en-GB" sz="1500" b="1" kern="1200" dirty="0">
            <a:solidFill>
              <a:schemeClr val="tx1"/>
            </a:solidFill>
          </a:endParaRPr>
        </a:p>
      </dsp:txBody>
      <dsp:txXfrm>
        <a:off x="2385" y="1477543"/>
        <a:ext cx="1389124" cy="1970057"/>
      </dsp:txXfrm>
    </dsp:sp>
    <dsp:sp modelId="{7DCA109F-6953-4475-AEF7-CE55F83E1036}">
      <dsp:nvSpPr>
        <dsp:cNvPr id="0" name=""/>
        <dsp:cNvSpPr/>
      </dsp:nvSpPr>
      <dsp:spPr>
        <a:xfrm>
          <a:off x="1460966" y="1477543"/>
          <a:ext cx="1389124" cy="1970057"/>
        </a:xfrm>
        <a:prstGeom prst="roundRect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>
              <a:solidFill>
                <a:schemeClr val="tx1"/>
              </a:solidFill>
            </a:rPr>
            <a:t>Centralised radiation protection file including name of supervisor</a:t>
          </a:r>
          <a:endParaRPr lang="en-GB" sz="1500" b="1" kern="1200" dirty="0">
            <a:solidFill>
              <a:schemeClr val="tx1"/>
            </a:solidFill>
          </a:endParaRPr>
        </a:p>
      </dsp:txBody>
      <dsp:txXfrm>
        <a:off x="1460966" y="1477543"/>
        <a:ext cx="1389124" cy="1970057"/>
      </dsp:txXfrm>
    </dsp:sp>
    <dsp:sp modelId="{3623CD42-8163-4D15-A4D6-8C0F3990B26D}">
      <dsp:nvSpPr>
        <dsp:cNvPr id="0" name=""/>
        <dsp:cNvSpPr/>
      </dsp:nvSpPr>
      <dsp:spPr>
        <a:xfrm>
          <a:off x="2919547" y="1477543"/>
          <a:ext cx="1389124" cy="1970057"/>
        </a:xfrm>
        <a:prstGeom prst="roundRect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>
              <a:solidFill>
                <a:schemeClr val="tx1"/>
              </a:solidFill>
            </a:rPr>
            <a:t>All appropriate staff have ionising radiation training with a 5 year update</a:t>
          </a:r>
          <a:endParaRPr lang="en-GB" sz="1500" b="1" kern="1200" dirty="0">
            <a:solidFill>
              <a:schemeClr val="tx1"/>
            </a:solidFill>
          </a:endParaRPr>
        </a:p>
      </dsp:txBody>
      <dsp:txXfrm>
        <a:off x="2919547" y="1477543"/>
        <a:ext cx="1389124" cy="1970057"/>
      </dsp:txXfrm>
    </dsp:sp>
    <dsp:sp modelId="{B163B3A0-825E-4D3E-8515-D65255A58F0E}">
      <dsp:nvSpPr>
        <dsp:cNvPr id="0" name=""/>
        <dsp:cNvSpPr/>
      </dsp:nvSpPr>
      <dsp:spPr>
        <a:xfrm>
          <a:off x="4378128" y="1477543"/>
          <a:ext cx="1389124" cy="1970057"/>
        </a:xfrm>
        <a:prstGeom prst="roundRect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>
              <a:solidFill>
                <a:schemeClr val="tx1"/>
              </a:solidFill>
            </a:rPr>
            <a:t>Position of isolation switch</a:t>
          </a:r>
          <a:endParaRPr lang="en-GB" sz="1500" b="1" kern="1200" dirty="0">
            <a:solidFill>
              <a:schemeClr val="tx1"/>
            </a:solidFill>
          </a:endParaRPr>
        </a:p>
      </dsp:txBody>
      <dsp:txXfrm>
        <a:off x="4378128" y="1477543"/>
        <a:ext cx="1389124" cy="1970057"/>
      </dsp:txXfrm>
    </dsp:sp>
    <dsp:sp modelId="{71E677CD-04A2-42FF-8669-003D89E81A17}">
      <dsp:nvSpPr>
        <dsp:cNvPr id="0" name=""/>
        <dsp:cNvSpPr/>
      </dsp:nvSpPr>
      <dsp:spPr>
        <a:xfrm>
          <a:off x="5836708" y="1477543"/>
          <a:ext cx="1389124" cy="1970057"/>
        </a:xfrm>
        <a:prstGeom prst="roundRect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>
              <a:solidFill>
                <a:schemeClr val="tx1"/>
              </a:solidFill>
            </a:rPr>
            <a:t>Compliance with IRMER regulations on recording and reporting on patient radiograph</a:t>
          </a:r>
          <a:r>
            <a:rPr lang="en-GB" sz="1500" kern="1200" dirty="0" smtClean="0"/>
            <a:t>s</a:t>
          </a:r>
          <a:endParaRPr lang="en-GB" sz="1500" kern="1200" dirty="0"/>
        </a:p>
      </dsp:txBody>
      <dsp:txXfrm>
        <a:off x="5836708" y="1477543"/>
        <a:ext cx="1389124" cy="1970057"/>
      </dsp:txXfrm>
    </dsp:sp>
    <dsp:sp modelId="{67555754-1049-46AD-A89D-59A9AC6993E5}">
      <dsp:nvSpPr>
        <dsp:cNvPr id="0" name=""/>
        <dsp:cNvSpPr/>
      </dsp:nvSpPr>
      <dsp:spPr>
        <a:xfrm>
          <a:off x="7295289" y="1477543"/>
          <a:ext cx="1389124" cy="1970057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>
              <a:solidFill>
                <a:schemeClr val="tx1"/>
              </a:solidFill>
            </a:rPr>
            <a:t>Equipment maintenance checks are up to date</a:t>
          </a:r>
          <a:endParaRPr lang="en-GB" sz="1500" b="1" kern="1200" dirty="0">
            <a:solidFill>
              <a:schemeClr val="tx1"/>
            </a:solidFill>
          </a:endParaRPr>
        </a:p>
      </dsp:txBody>
      <dsp:txXfrm>
        <a:off x="7295289" y="1477543"/>
        <a:ext cx="1389124" cy="1970057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2CE9AE-41A7-41F5-804A-B6A5667E9D87}">
      <dsp:nvSpPr>
        <dsp:cNvPr id="0" name=""/>
        <dsp:cNvSpPr/>
      </dsp:nvSpPr>
      <dsp:spPr>
        <a:xfrm>
          <a:off x="0" y="24461"/>
          <a:ext cx="7772400" cy="12472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200" kern="1200" dirty="0" smtClean="0"/>
            <a:t>Themes from HIW Reports</a:t>
          </a:r>
          <a:endParaRPr lang="en-GB" sz="5200" kern="1200" dirty="0"/>
        </a:p>
      </dsp:txBody>
      <dsp:txXfrm>
        <a:off x="0" y="24461"/>
        <a:ext cx="7772400" cy="124722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5451FD-822B-42FB-BEEB-301762AD484E}">
      <dsp:nvSpPr>
        <dsp:cNvPr id="0" name=""/>
        <dsp:cNvSpPr/>
      </dsp:nvSpPr>
      <dsp:spPr>
        <a:xfrm>
          <a:off x="0" y="0"/>
          <a:ext cx="8064896" cy="8342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/>
            <a:t>Complete an infection control audit (HTM01-05)</a:t>
          </a:r>
          <a:endParaRPr lang="en-GB" sz="2100" kern="1200" dirty="0"/>
        </a:p>
      </dsp:txBody>
      <dsp:txXfrm>
        <a:off x="0" y="0"/>
        <a:ext cx="8064896" cy="834228"/>
      </dsp:txXfrm>
    </dsp:sp>
    <dsp:sp modelId="{EDE2449B-E999-4E3E-BA45-0D245D23DF06}">
      <dsp:nvSpPr>
        <dsp:cNvPr id="0" name=""/>
        <dsp:cNvSpPr/>
      </dsp:nvSpPr>
      <dsp:spPr>
        <a:xfrm>
          <a:off x="0" y="956429"/>
          <a:ext cx="8064896" cy="834228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/>
            <a:t>Ensure resuscitation training is current and your policy is up to date</a:t>
          </a:r>
          <a:endParaRPr lang="en-GB" sz="2100" kern="1200" dirty="0"/>
        </a:p>
      </dsp:txBody>
      <dsp:txXfrm>
        <a:off x="0" y="956429"/>
        <a:ext cx="8064896" cy="834228"/>
      </dsp:txXfrm>
    </dsp:sp>
    <dsp:sp modelId="{ED25920B-83AC-452F-834F-FBD3DC299496}">
      <dsp:nvSpPr>
        <dsp:cNvPr id="0" name=""/>
        <dsp:cNvSpPr/>
      </dsp:nvSpPr>
      <dsp:spPr>
        <a:xfrm>
          <a:off x="0" y="1851137"/>
          <a:ext cx="8064896" cy="834228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/>
            <a:t>Note keeping – medical history, social history, consent, recall frequency, findings from radiographs</a:t>
          </a:r>
          <a:endParaRPr lang="en-GB" sz="2100" kern="1200" dirty="0"/>
        </a:p>
      </dsp:txBody>
      <dsp:txXfrm>
        <a:off x="0" y="1851137"/>
        <a:ext cx="8064896" cy="834228"/>
      </dsp:txXfrm>
    </dsp:sp>
    <dsp:sp modelId="{D572F91D-ADFC-43FE-8CB3-CF93C577E0E2}">
      <dsp:nvSpPr>
        <dsp:cNvPr id="0" name=""/>
        <dsp:cNvSpPr/>
      </dsp:nvSpPr>
      <dsp:spPr>
        <a:xfrm>
          <a:off x="0" y="2745846"/>
          <a:ext cx="8064896" cy="834228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/>
            <a:t>Staff appraisals</a:t>
          </a:r>
          <a:endParaRPr lang="en-GB" sz="2100" kern="1200" dirty="0"/>
        </a:p>
      </dsp:txBody>
      <dsp:txXfrm>
        <a:off x="0" y="2745846"/>
        <a:ext cx="8064896" cy="834228"/>
      </dsp:txXfrm>
    </dsp:sp>
    <dsp:sp modelId="{389B4AC2-D70D-47CA-BDB9-680CDB428CD4}">
      <dsp:nvSpPr>
        <dsp:cNvPr id="0" name=""/>
        <dsp:cNvSpPr/>
      </dsp:nvSpPr>
      <dsp:spPr>
        <a:xfrm>
          <a:off x="0" y="3640554"/>
          <a:ext cx="8064896" cy="834228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/>
            <a:t>Vaccinations to protect against blood borne viruses – must be included in staff files</a:t>
          </a:r>
          <a:endParaRPr lang="en-GB" sz="2100" kern="1200" dirty="0"/>
        </a:p>
      </dsp:txBody>
      <dsp:txXfrm>
        <a:off x="0" y="3640554"/>
        <a:ext cx="8064896" cy="834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9608F-88F1-4C78-910B-8A95F52AA16A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5238B-E65F-4047-AEF9-732354EA97F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85800" y="1268761"/>
          <a:ext cx="7772400" cy="2331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1371600" y="3886200"/>
          <a:ext cx="6400800" cy="2495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85800" y="836713"/>
          <a:ext cx="7772400" cy="1368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1371600" y="2132856"/>
          <a:ext cx="6944816" cy="3505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685800" y="764705"/>
          <a:ext cx="7772400" cy="172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1115616" y="2564904"/>
          <a:ext cx="6984776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85800" y="620689"/>
          <a:ext cx="7772400" cy="115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971600" y="2132856"/>
          <a:ext cx="680080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85800" y="836713"/>
          <a:ext cx="7772400" cy="1440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1371600" y="2276872"/>
          <a:ext cx="6728792" cy="3361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6868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85800" y="692697"/>
          <a:ext cx="7772400" cy="1296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827584" y="1916832"/>
          <a:ext cx="806489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365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Aneurin Bevan Health Board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ju046207</dc:creator>
  <cp:lastModifiedBy>vi039289</cp:lastModifiedBy>
  <cp:revision>18</cp:revision>
  <dcterms:created xsi:type="dcterms:W3CDTF">2015-09-21T10:01:40Z</dcterms:created>
  <dcterms:modified xsi:type="dcterms:W3CDTF">2015-09-21T14:00:52Z</dcterms:modified>
</cp:coreProperties>
</file>